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sldIdLst>
    <p:sldId id="292" r:id="rId2"/>
    <p:sldId id="256" r:id="rId3"/>
    <p:sldId id="257" r:id="rId4"/>
    <p:sldId id="370" r:id="rId5"/>
    <p:sldId id="258" r:id="rId6"/>
    <p:sldId id="354" r:id="rId7"/>
    <p:sldId id="344" r:id="rId8"/>
    <p:sldId id="345" r:id="rId9"/>
    <p:sldId id="351" r:id="rId10"/>
    <p:sldId id="350" r:id="rId11"/>
    <p:sldId id="352" r:id="rId12"/>
    <p:sldId id="353" r:id="rId13"/>
    <p:sldId id="371" r:id="rId14"/>
    <p:sldId id="346" r:id="rId15"/>
    <p:sldId id="347" r:id="rId16"/>
    <p:sldId id="348" r:id="rId17"/>
    <p:sldId id="349" r:id="rId18"/>
    <p:sldId id="316" r:id="rId19"/>
    <p:sldId id="328" r:id="rId20"/>
    <p:sldId id="318" r:id="rId21"/>
    <p:sldId id="361" r:id="rId22"/>
    <p:sldId id="319" r:id="rId23"/>
    <p:sldId id="271" r:id="rId24"/>
    <p:sldId id="272" r:id="rId25"/>
    <p:sldId id="273" r:id="rId26"/>
    <p:sldId id="274" r:id="rId27"/>
    <p:sldId id="324" r:id="rId28"/>
    <p:sldId id="277" r:id="rId29"/>
    <p:sldId id="278" r:id="rId30"/>
    <p:sldId id="279" r:id="rId31"/>
    <p:sldId id="337" r:id="rId32"/>
    <p:sldId id="293" r:id="rId33"/>
    <p:sldId id="362" r:id="rId34"/>
    <p:sldId id="343" r:id="rId35"/>
    <p:sldId id="338" r:id="rId36"/>
    <p:sldId id="355" r:id="rId37"/>
    <p:sldId id="356" r:id="rId38"/>
    <p:sldId id="359" r:id="rId39"/>
    <p:sldId id="360" r:id="rId40"/>
    <p:sldId id="357" r:id="rId41"/>
    <p:sldId id="358" r:id="rId42"/>
    <p:sldId id="339" r:id="rId43"/>
    <p:sldId id="313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FF10"/>
    <a:srgbClr val="7CFFF2"/>
    <a:srgbClr val="62FFE1"/>
    <a:srgbClr val="11FAFF"/>
    <a:srgbClr val="FF0802"/>
    <a:srgbClr val="FFFA04"/>
    <a:srgbClr val="FF7EDD"/>
    <a:srgbClr val="FF8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44" autoAdjust="0"/>
    <p:restoredTop sz="90929"/>
  </p:normalViewPr>
  <p:slideViewPr>
    <p:cSldViewPr>
      <p:cViewPr>
        <p:scale>
          <a:sx n="75" d="100"/>
          <a:sy n="75" d="100"/>
        </p:scale>
        <p:origin x="-960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F4C40B-E77A-0F4F-9776-E15BC09ABB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41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001080-56B0-4543-9E2F-A7F0D4A586E6}" type="slidenum">
              <a:rPr lang="en-US"/>
              <a:pPr/>
              <a:t>1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46948-A00C-5741-8C22-BA1CC7C0BFC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46948-A00C-5741-8C22-BA1CC7C0BFC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C4072-30C1-7E4E-94F5-CE4D1E6A4D9E}" type="slidenum">
              <a:rPr lang="en-US"/>
              <a:pPr/>
              <a:t>18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85975A-5CF1-D945-BD16-6DACDF0C1F0E}" type="slidenum">
              <a:rPr lang="en-US"/>
              <a:pPr/>
              <a:t>19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968AF2-D61F-234B-8CF8-36A9F123C2DD}" type="slidenum">
              <a:rPr lang="en-US"/>
              <a:pPr/>
              <a:t>20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27FC37-FF16-9F41-8D1E-5CF337C061E6}" type="slidenum">
              <a:rPr lang="en-US"/>
              <a:pPr/>
              <a:t>22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E1ABA-73CE-B341-8B08-6A33D69E394D}" type="slidenum">
              <a:rPr lang="en-US"/>
              <a:pPr/>
              <a:t>23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FF93C3-F5C8-4E4F-9CC7-611C1877DD5E}" type="slidenum">
              <a:rPr lang="en-US"/>
              <a:pPr/>
              <a:t>24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A89873-414D-C748-B7D3-25B2AAE94EF9}" type="slidenum">
              <a:rPr lang="en-US"/>
              <a:pPr/>
              <a:t>25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47C6BA-C5AA-3145-B7F4-E589AA98A1BC}" type="slidenum">
              <a:rPr lang="en-US"/>
              <a:pPr/>
              <a:t>26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35000E-2F36-D340-A0F8-FB5F2B207EEC}" type="slidenum">
              <a:rPr lang="en-US"/>
              <a:pPr/>
              <a:t>2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CD8137-571D-244C-B0DF-7B990728F5CA}" type="slidenum">
              <a:rPr lang="en-US"/>
              <a:pPr/>
              <a:t>27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D8C502-84AD-CB49-BA5F-B2E4F1CE08E9}" type="slidenum">
              <a:rPr lang="en-US"/>
              <a:pPr/>
              <a:t>28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43F6E6-54F5-0C4A-9263-2697CB0E0102}" type="slidenum">
              <a:rPr lang="en-US"/>
              <a:pPr/>
              <a:t>29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DC878-CB72-2F46-AA72-086200D6FF64}" type="slidenum">
              <a:rPr lang="en-US"/>
              <a:pPr/>
              <a:t>30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55C11A-CB5D-AC46-9F47-93D7186316F5}" type="slidenum">
              <a:rPr lang="en-US"/>
              <a:pPr/>
              <a:t>31</a:t>
            </a:fld>
            <a:endParaRPr lang="en-US"/>
          </a:p>
        </p:txBody>
      </p:sp>
      <p:sp>
        <p:nvSpPr>
          <p:cNvPr id="17613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592762-BD5F-FE49-9403-EE2F4FBC69A8}" type="slidenum">
              <a:rPr lang="en-US"/>
              <a:pPr/>
              <a:t>32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C48D22-DCC8-754A-B3BB-3A158D17311E}" type="slidenum">
              <a:rPr lang="en-US"/>
              <a:pPr/>
              <a:t>34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0B390A-BDF2-0A41-B488-9F5771CA9253}" type="slidenum">
              <a:rPr lang="en-US"/>
              <a:pPr/>
              <a:t>35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points: photometry, IRS spectrum, and smoothed version. (featureless),</a:t>
            </a:r>
            <a:r>
              <a:rPr lang="en-US" baseline="0" dirty="0" smtClean="0"/>
              <a:t> 24 data point and 70 um upper limit.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Stellar atmosphere:</a:t>
            </a:r>
            <a:r>
              <a:rPr lang="en-US" baseline="0" dirty="0" smtClean="0"/>
              <a:t> BB curve or a synthetic TMAP spectrum, that was available, try to find parameters closest to the </a:t>
            </a:r>
            <a:endParaRPr lang="en-US" dirty="0" smtClean="0"/>
          </a:p>
          <a:p>
            <a:r>
              <a:rPr lang="en-US" dirty="0" smtClean="0"/>
              <a:t>the parameters derived for the central star by Rauch 07.</a:t>
            </a:r>
          </a:p>
          <a:p>
            <a:endParaRPr lang="en-US" dirty="0" smtClean="0"/>
          </a:p>
          <a:p>
            <a:r>
              <a:rPr lang="en-US" dirty="0" smtClean="0"/>
              <a:t>Minimum grain size tricky – depends</a:t>
            </a:r>
            <a:r>
              <a:rPr lang="en-US" baseline="0" dirty="0" smtClean="0"/>
              <a:t> on luminosity (80 from Rauch, 40 from integrating over our spectrum)</a:t>
            </a:r>
          </a:p>
          <a:p>
            <a:endParaRPr lang="en-US" baseline="0" dirty="0" smtClean="0"/>
          </a:p>
          <a:p>
            <a:r>
              <a:rPr lang="en-US" dirty="0" smtClean="0"/>
              <a:t>The spectrum rises at 10 um, similar to Helix, and so the dust must be cool.</a:t>
            </a:r>
          </a:p>
          <a:p>
            <a:r>
              <a:rPr lang="en-US" dirty="0" smtClean="0"/>
              <a:t>IRAC photometry does not show evidence of a companion.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A08DA-B8EB-4E49-864B-5151E5C3E376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are images of CSPN K1-22, and the situation here is complex. The FOV has a few sources in it,</a:t>
            </a:r>
          </a:p>
          <a:p>
            <a:r>
              <a:rPr lang="en-US" dirty="0" smtClean="0"/>
              <a:t>And HST has resolved that the CSPN has a distant red companion 0.35 </a:t>
            </a:r>
            <a:r>
              <a:rPr lang="en-US" dirty="0" err="1" smtClean="0"/>
              <a:t>arcsec</a:t>
            </a:r>
            <a:r>
              <a:rPr lang="en-US" dirty="0" smtClean="0"/>
              <a:t> away.</a:t>
            </a:r>
          </a:p>
          <a:p>
            <a:endParaRPr lang="en-US" dirty="0" smtClean="0"/>
          </a:p>
          <a:p>
            <a:r>
              <a:rPr lang="en-US" dirty="0" smtClean="0"/>
              <a:t>MIPS observation do not have good resolution so we cannot say which of these 2 sources is it </a:t>
            </a:r>
            <a:r>
              <a:rPr lang="en-US" dirty="0" err="1" smtClean="0"/>
              <a:t>asociated</a:t>
            </a:r>
            <a:r>
              <a:rPr lang="en-US" dirty="0" smtClean="0"/>
              <a:t> with.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A08DA-B8EB-4E49-864B-5151E5C3E376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2E7473-EF80-2A47-BB0F-74BBB3A35240}" type="slidenum">
              <a:rPr lang="en-US"/>
              <a:pPr/>
              <a:t>3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9050" y="793750"/>
            <a:ext cx="4281488" cy="3211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7962" tIns="43981" rIns="87962" bIns="4398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the SED, the two solid curved show contribution of the two companion, based on HST photometry from </a:t>
            </a:r>
            <a:r>
              <a:rPr lang="en-US" dirty="0" err="1" smtClean="0"/>
              <a:t>Ciardullo</a:t>
            </a:r>
            <a:r>
              <a:rPr lang="en-US" dirty="0" smtClean="0"/>
              <a:t> 1999.</a:t>
            </a:r>
          </a:p>
          <a:p>
            <a:r>
              <a:rPr lang="en-US" dirty="0" smtClean="0"/>
              <a:t>The JHK data points are still a bit above this curve, and we also see IRAC and MIPS 24 um excess. </a:t>
            </a:r>
          </a:p>
          <a:p>
            <a:r>
              <a:rPr lang="en-US" dirty="0" smtClean="0"/>
              <a:t>The IRS spectra show continuum, as well as some emission lines.</a:t>
            </a:r>
          </a:p>
          <a:p>
            <a:r>
              <a:rPr lang="en-US" dirty="0" smtClean="0"/>
              <a:t>It is likely that we might be seeing an EGB 6-like scenario here, and it is possible that the CSPN has </a:t>
            </a:r>
            <a:r>
              <a:rPr lang="en-US" dirty="0" err="1" smtClean="0"/>
              <a:t>anohther</a:t>
            </a:r>
            <a:r>
              <a:rPr lang="en-US" dirty="0" smtClean="0"/>
              <a:t> unresolved companion, </a:t>
            </a:r>
          </a:p>
          <a:p>
            <a:r>
              <a:rPr lang="en-US" dirty="0" smtClean="0"/>
              <a:t>Since K1-22 is very far away 1.3 </a:t>
            </a:r>
            <a:r>
              <a:rPr lang="en-US" dirty="0" err="1" smtClean="0"/>
              <a:t>kpc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A08DA-B8EB-4E49-864B-5151E5C3E376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1491D7-57E4-1342-9805-D954FFF11D74}" type="slidenum">
              <a:rPr lang="en-US"/>
              <a:pPr/>
              <a:t>42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99D736-781B-0542-93D4-AC8E94866AFE}" type="slidenum">
              <a:rPr lang="en-US"/>
              <a:pPr/>
              <a:t>43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7F4F55-4CC0-9A43-A6B2-1141FCA6C9F0}" type="slidenum">
              <a:rPr lang="en-US"/>
              <a:pPr/>
              <a:t>4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9050" y="793750"/>
            <a:ext cx="4281488" cy="3211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7962" tIns="43981" rIns="87962" bIns="4398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7F4F55-4CC0-9A43-A6B2-1141FCA6C9F0}" type="slidenum">
              <a:rPr lang="en-US"/>
              <a:pPr/>
              <a:t>5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9050" y="793750"/>
            <a:ext cx="4281488" cy="3211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7962" tIns="43981" rIns="87962" bIns="4398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2CF990-C47E-774F-ACB6-942CE6A2C154}" type="slidenum">
              <a:rPr lang="en-US"/>
              <a:pPr/>
              <a:t>9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006D9D-894B-EA4C-AA42-DF7242F5BBCA}" type="slidenum">
              <a:rPr lang="en-US"/>
              <a:pPr/>
              <a:t>10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C6DAB8-A790-2949-A56E-C00E4CCB7629}" type="slidenum">
              <a:rPr lang="en-US"/>
              <a:pPr/>
              <a:t>11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F190BB-7CBA-544F-A682-1C05845BE52F}" type="slidenum">
              <a:rPr lang="en-US"/>
              <a:pPr/>
              <a:t>12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B3087C4-2CF5-B241-AFD1-EE7596AF72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F0D2EF3-8060-AB4B-8A3B-59E042D343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EA3C9-9D31-4B4C-AC21-B219943282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B8DD7AA-06FB-124B-BF2E-C1B6F3B86C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F9F6C70-F1C0-BF46-B325-ED2D926B2E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2F252DD-DA71-9942-B17D-D48D6E8FE9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92AD33-1566-7C47-9F84-364F164B7B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3C18509-9332-C74D-B2FF-98D3BF0BB0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FDFB8F-0963-234A-8129-FE6E313F77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D28D4D-1E11-0343-8302-5B4F7D1194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6999D3F-44C8-D64D-9FCC-71773A7D1A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D123414-B816-A34D-B684-07DB3F67C11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slide" Target="slide26.xml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slide" Target="slide7.xml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slide" Target="slide33.xml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slide" Target="slide26.xml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slide" Target="slide7.xml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slide" Target="slide33.xml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elix_IRAC_MIPS"/>
          <p:cNvPicPr>
            <a:picLocks noChangeAspect="1" noChangeArrowheads="1"/>
          </p:cNvPicPr>
          <p:nvPr/>
        </p:nvPicPr>
        <p:blipFill>
          <a:blip r:embed="rId3"/>
          <a:srcRect l="6627" t="1192" r="6598" b="8243"/>
          <a:stretch>
            <a:fillRect/>
          </a:stretch>
        </p:blipFill>
        <p:spPr bwMode="auto">
          <a:xfrm>
            <a:off x="2895600" y="2738438"/>
            <a:ext cx="2743200" cy="2290762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52400" y="696913"/>
            <a:ext cx="8839200" cy="1490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A0A"/>
                </a:solidFill>
                <a:latin typeface="Comic Sans MS" charset="0"/>
                <a:ea typeface="宋体" charset="-122"/>
                <a:cs typeface="宋体" charset="-122"/>
              </a:rPr>
              <a:t>Planetary Systems </a:t>
            </a:r>
            <a:r>
              <a:rPr lang="en-US" sz="3200" b="1" dirty="0">
                <a:solidFill>
                  <a:srgbClr val="FFFA0A"/>
                </a:solidFill>
                <a:latin typeface="Comic Sans MS" charset="0"/>
                <a:ea typeface="宋体" charset="-122"/>
                <a:cs typeface="宋体" charset="-122"/>
              </a:rPr>
              <a:t>around</a:t>
            </a:r>
            <a:r>
              <a:rPr lang="en-US" sz="3200" b="1" dirty="0" smtClean="0">
                <a:solidFill>
                  <a:srgbClr val="FFFA0A"/>
                </a:solidFill>
                <a:latin typeface="Comic Sans MS" charset="0"/>
                <a:ea typeface="宋体" charset="-122"/>
                <a:cs typeface="宋体" charset="-122"/>
              </a:rPr>
              <a:t> White </a:t>
            </a:r>
            <a:r>
              <a:rPr lang="en-US" sz="3200" b="1" dirty="0">
                <a:solidFill>
                  <a:srgbClr val="FFFA0A"/>
                </a:solidFill>
                <a:latin typeface="Comic Sans MS" charset="0"/>
                <a:ea typeface="宋体" charset="-122"/>
                <a:cs typeface="宋体" charset="-122"/>
              </a:rPr>
              <a:t>Dwarfs </a:t>
            </a:r>
          </a:p>
          <a:p>
            <a:pPr algn="ctr">
              <a:lnSpc>
                <a:spcPct val="60000"/>
              </a:lnSpc>
            </a:pPr>
            <a:endParaRPr lang="en-US" sz="3200" b="1" dirty="0">
              <a:solidFill>
                <a:srgbClr val="FFF706"/>
              </a:solidFill>
              <a:latin typeface="Comic Sans MS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You-Hua Chu  (University of Illinois)</a:t>
            </a:r>
            <a:endParaRPr lang="en-US" sz="3200" b="1" dirty="0">
              <a:solidFill>
                <a:schemeClr val="bg1"/>
              </a:solidFill>
              <a:latin typeface="Comic Sans MS" charset="0"/>
            </a:endParaRPr>
          </a:p>
        </p:txBody>
      </p:sp>
      <p:pic>
        <p:nvPicPr>
          <p:cNvPr id="78853" name="Picture 5" descr="Helix_WD_SED"/>
          <p:cNvPicPr>
            <a:picLocks noChangeAspect="1" noChangeArrowheads="1"/>
          </p:cNvPicPr>
          <p:nvPr/>
        </p:nvPicPr>
        <p:blipFill>
          <a:blip r:embed="rId4">
            <a:lum bright="-36000" contrast="54000"/>
          </a:blip>
          <a:srcRect/>
          <a:stretch>
            <a:fillRect/>
          </a:stretch>
        </p:blipFill>
        <p:spPr bwMode="auto">
          <a:xfrm>
            <a:off x="5943600" y="2963863"/>
            <a:ext cx="2895600" cy="1836737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</p:pic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52400" y="5257800"/>
            <a:ext cx="879985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Collaborators:</a:t>
            </a:r>
          </a:p>
          <a:p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Jana </a:t>
            </a:r>
            <a:r>
              <a:rPr lang="en-US" b="1" dirty="0" err="1">
                <a:solidFill>
                  <a:schemeClr val="bg1"/>
                </a:solidFill>
                <a:latin typeface="Comic Sans MS" charset="0"/>
              </a:rPr>
              <a:t>Bilikova</a:t>
            </a: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,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</a:rPr>
              <a:t> Kate Su, Robert </a:t>
            </a:r>
            <a:r>
              <a:rPr lang="en-US" b="1" dirty="0" err="1">
                <a:solidFill>
                  <a:schemeClr val="bg1"/>
                </a:solidFill>
                <a:latin typeface="Comic Sans MS" charset="0"/>
              </a:rPr>
              <a:t>Gruendl</a:t>
            </a: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,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</a:rPr>
              <a:t> Martin Guerrero</a:t>
            </a:r>
          </a:p>
          <a:p>
            <a:r>
              <a:rPr lang="en-US" b="1" dirty="0" err="1" smtClean="0">
                <a:solidFill>
                  <a:schemeClr val="bg1"/>
                </a:solidFill>
                <a:latin typeface="Comic Sans MS" charset="0"/>
              </a:rPr>
              <a:t>Orsola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De Marco,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</a:rPr>
              <a:t> Kevin Volk, Thomas Rauch, etc.</a:t>
            </a:r>
            <a:endParaRPr lang="en-US" b="1" dirty="0">
              <a:solidFill>
                <a:schemeClr val="bg1"/>
              </a:solidFill>
              <a:latin typeface="Comic Sans MS" charset="0"/>
            </a:endParaRPr>
          </a:p>
        </p:txBody>
      </p:sp>
      <p:pic>
        <p:nvPicPr>
          <p:cNvPr id="9" name="Picture 8" descr="Art_crushing_asteroid"/>
          <p:cNvPicPr>
            <a:picLocks noChangeAspect="1" noChangeArrowheads="1"/>
          </p:cNvPicPr>
          <p:nvPr/>
        </p:nvPicPr>
        <p:blipFill>
          <a:blip r:embed="rId5"/>
          <a:srcRect l="8000" r="3999"/>
          <a:stretch>
            <a:fillRect/>
          </a:stretch>
        </p:blipFill>
        <p:spPr bwMode="auto">
          <a:xfrm>
            <a:off x="381000" y="2819400"/>
            <a:ext cx="2362200" cy="2147272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F706"/>
                </a:solidFill>
                <a:latin typeface="Comic Sans MS" charset="0"/>
              </a:rPr>
              <a:t>Spitzer </a:t>
            </a:r>
            <a:r>
              <a:rPr lang="en-US" sz="4000" b="1" dirty="0">
                <a:solidFill>
                  <a:srgbClr val="FFF706"/>
                </a:solidFill>
                <a:latin typeface="Comic Sans MS" charset="0"/>
              </a:rPr>
              <a:t>Space Telescope</a:t>
            </a:r>
            <a:endParaRPr lang="en-US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7600" y="1752600"/>
            <a:ext cx="5181600" cy="1295400"/>
          </a:xfrm>
          <a:noFill/>
          <a:ln w="12700">
            <a:solidFill>
              <a:schemeClr val="bg1"/>
            </a:solidFill>
          </a:ln>
        </p:spPr>
        <p:txBody>
          <a:bodyPr/>
          <a:lstStyle/>
          <a:p>
            <a:pPr>
              <a:lnSpc>
                <a:spcPct val="90000"/>
              </a:lnSpc>
              <a:buClr>
                <a:srgbClr val="FF0B1D"/>
              </a:buClr>
              <a:buSzPct val="150000"/>
            </a:pPr>
            <a:r>
              <a:rPr lang="en-US" sz="2400" b="1">
                <a:solidFill>
                  <a:schemeClr val="bg1"/>
                </a:solidFill>
                <a:latin typeface="Comic Sans MS" charset="0"/>
              </a:rPr>
              <a:t>0.85 meter infrared telescope</a:t>
            </a:r>
          </a:p>
          <a:p>
            <a:pPr>
              <a:lnSpc>
                <a:spcPct val="90000"/>
              </a:lnSpc>
              <a:buClr>
                <a:srgbClr val="FF0B1D"/>
              </a:buClr>
              <a:buSzPct val="150000"/>
            </a:pPr>
            <a:r>
              <a:rPr lang="en-US" sz="2400" b="1">
                <a:solidFill>
                  <a:schemeClr val="bg1"/>
                </a:solidFill>
                <a:latin typeface="Comic Sans MS" charset="0"/>
              </a:rPr>
              <a:t>Launched in August 2003</a:t>
            </a:r>
          </a:p>
          <a:p>
            <a:pPr>
              <a:lnSpc>
                <a:spcPct val="90000"/>
              </a:lnSpc>
              <a:buClr>
                <a:srgbClr val="FF0B1D"/>
              </a:buClr>
              <a:buSzPct val="150000"/>
            </a:pPr>
            <a:r>
              <a:rPr lang="en-US" sz="2400" b="1">
                <a:solidFill>
                  <a:schemeClr val="bg1"/>
                </a:solidFill>
                <a:latin typeface="Comic Sans MS" charset="0"/>
              </a:rPr>
              <a:t>Cooled to ~1.5 K</a:t>
            </a:r>
          </a:p>
        </p:txBody>
      </p:sp>
      <p:pic>
        <p:nvPicPr>
          <p:cNvPr id="134148" name="Picture 4" descr="spitz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295400"/>
            <a:ext cx="2895600" cy="23923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3048000" y="4343400"/>
            <a:ext cx="2819400" cy="17526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0B1D"/>
              </a:buClr>
              <a:buSzPct val="150000"/>
            </a:pPr>
            <a:r>
              <a:rPr lang="en-US" b="1" dirty="0">
                <a:solidFill>
                  <a:srgbClr val="FFEF05"/>
                </a:solidFill>
                <a:latin typeface="Comic Sans MS" charset="0"/>
              </a:rPr>
              <a:t>       MIPS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0B1D"/>
              </a:buClr>
              <a:buSzPct val="150000"/>
            </a:pP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PI: </a:t>
            </a:r>
            <a:r>
              <a:rPr lang="en-US" b="1" dirty="0" err="1">
                <a:solidFill>
                  <a:schemeClr val="bg1"/>
                </a:solidFill>
                <a:latin typeface="Comic Sans MS" charset="0"/>
              </a:rPr>
              <a:t>Rieke</a:t>
            </a: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 (</a:t>
            </a:r>
            <a:r>
              <a:rPr lang="en-US" b="1" dirty="0" err="1">
                <a:solidFill>
                  <a:schemeClr val="bg1"/>
                </a:solidFill>
                <a:latin typeface="Comic Sans MS" charset="0"/>
              </a:rPr>
              <a:t>UofA</a:t>
            </a: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0B1D"/>
              </a:buClr>
              <a:buSzPct val="150000"/>
            </a:pP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Imaging at 24, 70, 160 </a:t>
            </a:r>
            <a:r>
              <a:rPr lang="en-US" b="1" dirty="0">
                <a:solidFill>
                  <a:schemeClr val="bg1"/>
                </a:solidFill>
                <a:latin typeface="Comic Sans MS" charset="0"/>
                <a:sym typeface="Symbol" charset="2"/>
              </a:rPr>
              <a:t>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  <a:sym typeface="Symbol" charset="2"/>
              </a:rPr>
              <a:t>m</a:t>
            </a:r>
            <a:endParaRPr lang="en-US" b="1" dirty="0">
              <a:solidFill>
                <a:schemeClr val="bg1"/>
              </a:solidFill>
              <a:latin typeface="Comic Sans MS" charset="0"/>
              <a:sym typeface="Symbol" charset="2"/>
            </a:endParaRPr>
          </a:p>
        </p:txBody>
      </p: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76200" y="4343400"/>
            <a:ext cx="2895600" cy="17526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0B1D"/>
              </a:buClr>
              <a:buSzPct val="150000"/>
            </a:pP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       </a:t>
            </a:r>
            <a:r>
              <a:rPr lang="en-US" b="1" dirty="0">
                <a:solidFill>
                  <a:srgbClr val="FFEF05"/>
                </a:solidFill>
                <a:latin typeface="Comic Sans MS" charset="0"/>
              </a:rPr>
              <a:t>IRAC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0B1D"/>
              </a:buClr>
              <a:buSzPct val="150000"/>
            </a:pP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PI: Fazio (</a:t>
            </a:r>
            <a:r>
              <a:rPr lang="en-US" b="1" dirty="0" err="1">
                <a:solidFill>
                  <a:schemeClr val="bg1"/>
                </a:solidFill>
                <a:latin typeface="Comic Sans MS" charset="0"/>
              </a:rPr>
              <a:t>CfA</a:t>
            </a: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0B1D"/>
              </a:buClr>
              <a:buSzPct val="150000"/>
            </a:pP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Imaging at 3.6,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0B1D"/>
              </a:buClr>
              <a:buSzPct val="150000"/>
            </a:pP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4.5, 5.8, 8.0 </a:t>
            </a:r>
            <a:r>
              <a:rPr lang="en-US" b="1" dirty="0" err="1">
                <a:solidFill>
                  <a:schemeClr val="bg1"/>
                </a:solidFill>
                <a:latin typeface="Comic Sans MS" charset="0"/>
                <a:sym typeface="Symbol" charset="2"/>
              </a:rPr>
              <a:t>m</a:t>
            </a:r>
            <a:endParaRPr lang="en-US" b="1" dirty="0">
              <a:solidFill>
                <a:srgbClr val="FFEF05"/>
              </a:solidFill>
              <a:latin typeface="Comic Sans MS" charset="0"/>
            </a:endParaRPr>
          </a:p>
        </p:txBody>
      </p:sp>
      <p:sp>
        <p:nvSpPr>
          <p:cNvPr id="134151" name="Rectangle 7"/>
          <p:cNvSpPr>
            <a:spLocks noChangeArrowheads="1"/>
          </p:cNvSpPr>
          <p:nvPr/>
        </p:nvSpPr>
        <p:spPr bwMode="auto">
          <a:xfrm>
            <a:off x="5943600" y="4343400"/>
            <a:ext cx="3108325" cy="17526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0B1D"/>
              </a:buClr>
              <a:buSzPct val="150000"/>
            </a:pPr>
            <a:r>
              <a:rPr lang="en-US" b="1" dirty="0">
                <a:solidFill>
                  <a:srgbClr val="FFEF05"/>
                </a:solidFill>
                <a:latin typeface="Comic Sans MS" charset="0"/>
              </a:rPr>
              <a:t>       IRS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0B1D"/>
              </a:buClr>
              <a:buSzPct val="150000"/>
            </a:pP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PI: Houck (Cornell)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0B1D"/>
              </a:buClr>
              <a:buSzPct val="150000"/>
            </a:pP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Spectrographs (4)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0B1D"/>
              </a:buClr>
              <a:buSzPct val="150000"/>
            </a:pP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 5.3-38 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  <a:sym typeface="Symbol" charset="2"/>
              </a:rPr>
              <a:t></a:t>
            </a:r>
            <a:r>
              <a:rPr lang="en-US" b="1" dirty="0">
                <a:solidFill>
                  <a:schemeClr val="bg1"/>
                </a:solidFill>
                <a:latin typeface="Comic Sans MS" charset="0"/>
                <a:sym typeface="Symbol" charset="2"/>
              </a:rPr>
              <a:t>m</a:t>
            </a:r>
            <a:endParaRPr lang="en-US" b="1" dirty="0">
              <a:solidFill>
                <a:schemeClr val="bg1"/>
              </a:solidFill>
              <a:latin typeface="Comic Sans MS" charset="0"/>
              <a:sym typeface="Symbol" charset="2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979488" y="260350"/>
            <a:ext cx="708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706"/>
                </a:solidFill>
                <a:latin typeface="Comic Sans MS" charset="0"/>
              </a:rPr>
              <a:t>Debris Disks of Main Sequence</a:t>
            </a:r>
            <a:endParaRPr lang="en-US" sz="4000" b="1">
              <a:solidFill>
                <a:srgbClr val="FFF706"/>
              </a:solidFill>
              <a:latin typeface="Comic Sans MS" charset="0"/>
            </a:endParaRPr>
          </a:p>
        </p:txBody>
      </p:sp>
      <p:pic>
        <p:nvPicPr>
          <p:cNvPr id="121861" name="Picture 5" descr="debris_disk"/>
          <p:cNvPicPr>
            <a:picLocks noChangeAspect="1" noChangeArrowheads="1"/>
          </p:cNvPicPr>
          <p:nvPr/>
        </p:nvPicPr>
        <p:blipFill>
          <a:blip r:embed="rId3"/>
          <a:srcRect t="2168"/>
          <a:stretch>
            <a:fillRect/>
          </a:stretch>
        </p:blipFill>
        <p:spPr bwMode="auto">
          <a:xfrm>
            <a:off x="1527175" y="2133600"/>
            <a:ext cx="5711825" cy="3719513"/>
          </a:xfrm>
          <a:prstGeom prst="rect">
            <a:avLst/>
          </a:prstGeom>
          <a:noFill/>
        </p:spPr>
      </p:pic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903288" y="1136650"/>
            <a:ext cx="7783512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Dust in MS debris disks does not survive </a:t>
            </a:r>
          </a:p>
          <a:p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through stellar evolution.</a:t>
            </a:r>
          </a:p>
          <a:p>
            <a:endParaRPr lang="en-US" sz="2800" b="1">
              <a:solidFill>
                <a:schemeClr val="bg1"/>
              </a:solidFill>
              <a:latin typeface="Comic Sans MS" charset="0"/>
            </a:endParaRPr>
          </a:p>
          <a:p>
            <a:endParaRPr lang="en-US" sz="2800" b="1">
              <a:solidFill>
                <a:schemeClr val="bg1"/>
              </a:solidFill>
              <a:latin typeface="Comic Sans MS" charset="0"/>
            </a:endParaRPr>
          </a:p>
          <a:p>
            <a:endParaRPr lang="en-US" sz="2800" b="1">
              <a:solidFill>
                <a:schemeClr val="bg1"/>
              </a:solidFill>
              <a:latin typeface="Comic Sans MS" charset="0"/>
            </a:endParaRPr>
          </a:p>
          <a:p>
            <a:endParaRPr lang="en-US" sz="2800" b="1">
              <a:solidFill>
                <a:schemeClr val="bg1"/>
              </a:solidFill>
              <a:latin typeface="Comic Sans MS" charset="0"/>
            </a:endParaRPr>
          </a:p>
          <a:p>
            <a:endParaRPr lang="en-US" sz="2800" b="1">
              <a:solidFill>
                <a:schemeClr val="bg1"/>
              </a:solidFill>
              <a:latin typeface="Comic Sans MS" charset="0"/>
            </a:endParaRPr>
          </a:p>
          <a:p>
            <a:endParaRPr lang="en-US" sz="2800" b="1">
              <a:solidFill>
                <a:schemeClr val="bg1"/>
              </a:solidFill>
              <a:latin typeface="Comic Sans MS" charset="0"/>
            </a:endParaRPr>
          </a:p>
          <a:p>
            <a:endParaRPr lang="en-US" sz="2800" b="1">
              <a:solidFill>
                <a:schemeClr val="bg1"/>
              </a:solidFill>
              <a:latin typeface="Comic Sans MS" charset="0"/>
            </a:endParaRPr>
          </a:p>
          <a:p>
            <a:endParaRPr lang="en-US" sz="2800" b="1">
              <a:solidFill>
                <a:schemeClr val="bg1"/>
              </a:solidFill>
              <a:latin typeface="Comic Sans MS" charset="0"/>
            </a:endParaRPr>
          </a:p>
          <a:p>
            <a:endParaRPr lang="en-US" sz="2800" b="1">
              <a:solidFill>
                <a:schemeClr val="bg1"/>
              </a:solidFill>
              <a:latin typeface="Comic Sans MS" charset="0"/>
            </a:endParaRPr>
          </a:p>
          <a:p>
            <a:endParaRPr lang="en-US" sz="2800" b="1">
              <a:solidFill>
                <a:schemeClr val="bg1"/>
              </a:solidFill>
              <a:latin typeface="Comic Sans MS" charset="0"/>
            </a:endParaRPr>
          </a:p>
          <a:p>
            <a:pPr>
              <a:lnSpc>
                <a:spcPct val="60000"/>
              </a:lnSpc>
            </a:pP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 Dust in debris disk is gone in &lt; 0.5 Gyr.</a:t>
            </a:r>
          </a:p>
          <a:p>
            <a:pPr>
              <a:lnSpc>
                <a:spcPct val="110000"/>
              </a:lnSpc>
            </a:pPr>
            <a:r>
              <a:rPr lang="en-US" sz="2000" b="1">
                <a:solidFill>
                  <a:schemeClr val="bg1"/>
                </a:solidFill>
                <a:latin typeface="Comic Sans MS" charset="0"/>
              </a:rPr>
              <a:t>                       </a:t>
            </a:r>
            <a:r>
              <a:rPr lang="en-US" sz="2000" b="1">
                <a:solidFill>
                  <a:srgbClr val="77FF10"/>
                </a:solidFill>
                <a:latin typeface="Comic Sans MS" charset="0"/>
              </a:rPr>
              <a:t>Rieke et al. 2005</a:t>
            </a:r>
            <a:endParaRPr lang="en-US" sz="2800" b="1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4403725" y="3657600"/>
            <a:ext cx="973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Comic Sans MS" charset="0"/>
              </a:rPr>
              <a:t>0.5 Gyr</a:t>
            </a:r>
          </a:p>
          <a:p>
            <a:r>
              <a:rPr lang="en-US" sz="1800">
                <a:solidFill>
                  <a:schemeClr val="bg1"/>
                </a:solidFill>
                <a:latin typeface="Comic Sans MS" charset="0"/>
              </a:rPr>
              <a:t>    </a:t>
            </a:r>
            <a:r>
              <a:rPr lang="en-US" sz="1800">
                <a:solidFill>
                  <a:schemeClr val="bg1"/>
                </a:solidFill>
                <a:latin typeface="Comic Sans MS" charset="0"/>
                <a:sym typeface="Symbol" charset="2"/>
              </a:rPr>
              <a:t></a:t>
            </a:r>
            <a:endParaRPr lang="en-US" sz="18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121866" name="Text Box 10"/>
          <p:cNvSpPr txBox="1">
            <a:spLocks noChangeArrowheads="1"/>
          </p:cNvSpPr>
          <p:nvPr/>
        </p:nvSpPr>
        <p:spPr bwMode="auto">
          <a:xfrm>
            <a:off x="898525" y="3170238"/>
            <a:ext cx="593725" cy="1041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omic Sans MS" charset="0"/>
              </a:rPr>
              <a:t>L</a:t>
            </a:r>
            <a:r>
              <a:rPr lang="en-US" b="1" baseline="-25000">
                <a:solidFill>
                  <a:schemeClr val="bg1"/>
                </a:solidFill>
                <a:latin typeface="Comic Sans MS" charset="0"/>
              </a:rPr>
              <a:t>IR</a:t>
            </a:r>
            <a:endParaRPr lang="en-US" b="1">
              <a:solidFill>
                <a:schemeClr val="bg1"/>
              </a:solidFill>
              <a:latin typeface="Comic Sans MS" charset="0"/>
            </a:endParaRPr>
          </a:p>
          <a:p>
            <a:endParaRPr lang="en-US" b="1">
              <a:solidFill>
                <a:schemeClr val="bg1"/>
              </a:solidFill>
              <a:latin typeface="Comic Sans MS" charset="0"/>
            </a:endParaRPr>
          </a:p>
          <a:p>
            <a:pPr>
              <a:lnSpc>
                <a:spcPct val="60000"/>
              </a:lnSpc>
            </a:pPr>
            <a:r>
              <a:rPr lang="en-US" b="1">
                <a:solidFill>
                  <a:schemeClr val="bg1"/>
                </a:solidFill>
                <a:latin typeface="Comic Sans MS" charset="0"/>
              </a:rPr>
              <a:t> L</a:t>
            </a:r>
            <a:r>
              <a:rPr lang="en-US" b="1" baseline="-25000">
                <a:solidFill>
                  <a:schemeClr val="bg1"/>
                </a:solidFill>
                <a:latin typeface="Comic Sans MS" charset="0"/>
              </a:rPr>
              <a:t>*</a:t>
            </a:r>
            <a:endParaRPr lang="en-US" b="1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121867" name="Line 11"/>
          <p:cNvSpPr>
            <a:spLocks noChangeShapeType="1"/>
          </p:cNvSpPr>
          <p:nvPr/>
        </p:nvSpPr>
        <p:spPr bwMode="auto">
          <a:xfrm>
            <a:off x="990600" y="3733800"/>
            <a:ext cx="4572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979488" y="260350"/>
            <a:ext cx="63330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FFF706"/>
                </a:solidFill>
                <a:latin typeface="Comic Sans MS" charset="0"/>
              </a:rPr>
              <a:t>Debris Disks of </a:t>
            </a:r>
            <a:r>
              <a:rPr lang="en-US" sz="3600" b="1" dirty="0" smtClean="0">
                <a:solidFill>
                  <a:srgbClr val="FFF706"/>
                </a:solidFill>
                <a:latin typeface="Comic Sans MS" charset="0"/>
              </a:rPr>
              <a:t>MS &amp; </a:t>
            </a:r>
            <a:r>
              <a:rPr lang="en-US" sz="3600" b="1" dirty="0" err="1" smtClean="0">
                <a:solidFill>
                  <a:srgbClr val="FFF706"/>
                </a:solidFill>
                <a:latin typeface="Comic Sans MS" charset="0"/>
              </a:rPr>
              <a:t>WDs</a:t>
            </a:r>
            <a:endParaRPr lang="en-US" sz="4000" b="1" dirty="0">
              <a:solidFill>
                <a:srgbClr val="FFF706"/>
              </a:solidFill>
              <a:latin typeface="Comic Sans MS" charset="0"/>
            </a:endParaRP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903288" y="1035050"/>
            <a:ext cx="7783512" cy="489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Dust in MS debris disks does not survive </a:t>
            </a:r>
          </a:p>
          <a:p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through stellar evolution.</a:t>
            </a:r>
          </a:p>
          <a:p>
            <a:endParaRPr lang="en-US" sz="1200" b="1" dirty="0">
              <a:solidFill>
                <a:schemeClr val="bg1"/>
              </a:solidFill>
              <a:latin typeface="Comic Sans MS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- driven out by radiation pressure</a:t>
            </a:r>
          </a:p>
          <a:p>
            <a:endParaRPr lang="en-US" sz="1000" b="1" dirty="0">
              <a:solidFill>
                <a:schemeClr val="bg1"/>
              </a:solidFill>
              <a:latin typeface="Comic Sans MS" charset="0"/>
            </a:endParaRPr>
          </a:p>
          <a:p>
            <a:pPr>
              <a:buFontTx/>
              <a:buChar char="-"/>
            </a:pPr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 blown out by stellar wind</a:t>
            </a:r>
          </a:p>
          <a:p>
            <a:pPr>
              <a:buFontTx/>
              <a:buChar char="-"/>
            </a:pPr>
            <a:endParaRPr lang="en-US" sz="1000" b="1" dirty="0">
              <a:solidFill>
                <a:schemeClr val="bg1"/>
              </a:solidFill>
              <a:latin typeface="Comic Sans MS" charset="0"/>
            </a:endParaRPr>
          </a:p>
          <a:p>
            <a:pPr>
              <a:buFontTx/>
              <a:buChar char="-"/>
            </a:pPr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 spiral in due to angular momentum loss</a:t>
            </a:r>
          </a:p>
          <a:p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  (</a:t>
            </a:r>
            <a:r>
              <a:rPr lang="en-US" sz="2800" b="1" dirty="0" err="1">
                <a:solidFill>
                  <a:schemeClr val="bg1"/>
                </a:solidFill>
                <a:latin typeface="Comic Sans MS" charset="0"/>
              </a:rPr>
              <a:t>Poynting</a:t>
            </a:r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-Robertson effect</a:t>
            </a:r>
            <a:r>
              <a:rPr lang="en-US" sz="2800" b="1" dirty="0" smtClean="0">
                <a:solidFill>
                  <a:schemeClr val="bg1"/>
                </a:solidFill>
                <a:latin typeface="Comic Sans MS" charset="0"/>
              </a:rPr>
              <a:t>)</a:t>
            </a:r>
          </a:p>
          <a:p>
            <a:endParaRPr lang="en-US" sz="2800" b="1" dirty="0" smtClean="0">
              <a:solidFill>
                <a:schemeClr val="bg1"/>
              </a:solidFill>
              <a:latin typeface="Comic Sans MS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Comic Sans MS" charset="0"/>
              </a:rPr>
              <a:t>Dust disks around </a:t>
            </a:r>
            <a:r>
              <a:rPr lang="en-US" sz="2800" b="1" dirty="0" err="1" smtClean="0">
                <a:solidFill>
                  <a:schemeClr val="bg1"/>
                </a:solidFill>
                <a:latin typeface="Comic Sans MS" charset="0"/>
              </a:rPr>
              <a:t>WDs</a:t>
            </a:r>
            <a:r>
              <a:rPr lang="en-US" sz="2800" b="1" dirty="0" smtClean="0">
                <a:solidFill>
                  <a:schemeClr val="bg1"/>
                </a:solidFill>
                <a:latin typeface="Comic Sans MS" charset="0"/>
              </a:rPr>
              <a:t> must be new and may indicate the existence of asteroids or </a:t>
            </a:r>
            <a:r>
              <a:rPr lang="en-US" sz="2800" b="1" dirty="0" err="1" smtClean="0">
                <a:solidFill>
                  <a:schemeClr val="bg1"/>
                </a:solidFill>
                <a:latin typeface="Comic Sans MS" charset="0"/>
              </a:rPr>
              <a:t>Kuiper</a:t>
            </a:r>
            <a:r>
              <a:rPr lang="en-US" sz="2800" b="1" dirty="0" smtClean="0">
                <a:solidFill>
                  <a:schemeClr val="bg1"/>
                </a:solidFill>
                <a:latin typeface="Comic Sans MS" charset="0"/>
              </a:rPr>
              <a:t> Belt Objects…</a:t>
            </a:r>
            <a:endParaRPr lang="en-US" sz="2800" b="1" dirty="0">
              <a:solidFill>
                <a:schemeClr val="bg1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larsyst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362200"/>
            <a:ext cx="8696391" cy="431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" y="348496"/>
            <a:ext cx="81629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FFFA04"/>
                </a:solidFill>
                <a:latin typeface="Chalkboard"/>
                <a:cs typeface="Chalkboard"/>
              </a:rPr>
              <a:t>Where do we expect to find dust around </a:t>
            </a:r>
            <a:r>
              <a:rPr lang="en-US" sz="2800" dirty="0" err="1" smtClean="0">
                <a:solidFill>
                  <a:srgbClr val="FFFA04"/>
                </a:solidFill>
                <a:latin typeface="Chalkboard"/>
                <a:cs typeface="Chalkboard"/>
              </a:rPr>
              <a:t>WDs</a:t>
            </a:r>
            <a:r>
              <a:rPr lang="en-US" sz="2800" dirty="0" smtClean="0">
                <a:solidFill>
                  <a:srgbClr val="FFFA04"/>
                </a:solidFill>
                <a:latin typeface="Chalkboard"/>
                <a:cs typeface="Chalkboard"/>
              </a:rPr>
              <a:t>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Within the Roche Limit (&lt; 0.01 AU)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Asteroid Belt at 3-5 AU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1"/>
                </a:solidFill>
                <a:latin typeface="Chalkboard"/>
                <a:cs typeface="Chalkboard"/>
              </a:rPr>
              <a:t>Kuiper</a:t>
            </a: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 Belt at 30-50 AU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000" y="257651"/>
            <a:ext cx="7924800" cy="580549"/>
          </a:xfrm>
          <a:prstGeom prst="roundRect">
            <a:avLst/>
          </a:prstGeom>
          <a:noFill/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4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2396627"/>
            <a:ext cx="5968301" cy="41611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Thermal equilibrium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Energy absorbed = Energy emitted</a:t>
            </a:r>
          </a:p>
          <a:p>
            <a:endParaRPr lang="en-US" sz="2400" b="1" dirty="0" smtClean="0">
              <a:solidFill>
                <a:srgbClr val="0000FF"/>
              </a:solidFill>
              <a:latin typeface="Chalkboard"/>
              <a:cs typeface="Chalkboard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4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  <a:sym typeface="Symbol" charset="2"/>
              </a:rPr>
              <a:t>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R</a:t>
            </a:r>
            <a:r>
              <a:rPr lang="en-US" sz="2400" b="1" baseline="-25000" dirty="0" smtClean="0">
                <a:solidFill>
                  <a:srgbClr val="0000FF"/>
                </a:solidFill>
                <a:latin typeface="Chalkboard"/>
                <a:cs typeface="Chalkboard"/>
              </a:rPr>
              <a:t>*</a:t>
            </a:r>
            <a:r>
              <a:rPr lang="en-US" sz="2400" b="1" baseline="30000" dirty="0" smtClean="0">
                <a:solidFill>
                  <a:srgbClr val="0000FF"/>
                </a:solidFill>
                <a:latin typeface="Chalkboard"/>
                <a:cs typeface="Chalkboard"/>
              </a:rPr>
              <a:t>2   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  <a:sym typeface="Symbol" charset="2"/>
              </a:rPr>
              <a:t>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T</a:t>
            </a:r>
            <a:r>
              <a:rPr lang="en-US" sz="2400" b="1" baseline="-25000" dirty="0" smtClean="0">
                <a:solidFill>
                  <a:srgbClr val="0000FF"/>
                </a:solidFill>
                <a:latin typeface="Chalkboard"/>
                <a:cs typeface="Chalkboard"/>
              </a:rPr>
              <a:t>*</a:t>
            </a:r>
            <a:r>
              <a:rPr lang="en-US" sz="2400" b="1" baseline="30000" dirty="0" smtClean="0">
                <a:solidFill>
                  <a:srgbClr val="0000FF"/>
                </a:solidFill>
                <a:latin typeface="Chalkboard"/>
                <a:cs typeface="Chalkboard"/>
              </a:rPr>
              <a:t>4   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(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  <a:sym typeface="Symbol" charset="2"/>
              </a:rPr>
              <a:t>r</a:t>
            </a:r>
            <a:r>
              <a:rPr lang="en-US" sz="2400" b="1" baseline="-25000" dirty="0" smtClean="0">
                <a:solidFill>
                  <a:srgbClr val="0000FF"/>
                </a:solidFill>
                <a:latin typeface="Chalkboard"/>
                <a:cs typeface="Chalkboard"/>
              </a:rPr>
              <a:t>g</a:t>
            </a:r>
            <a:r>
              <a:rPr lang="en-US" sz="2400" b="1" baseline="30000" dirty="0" smtClean="0">
                <a:solidFill>
                  <a:srgbClr val="0000FF"/>
                </a:solidFill>
                <a:latin typeface="Chalkboard"/>
                <a:cs typeface="Chalkboard"/>
              </a:rPr>
              <a:t>2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  <a:sym typeface="Symbol" charset="2"/>
              </a:rPr>
              <a:t> /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 4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  <a:sym typeface="Symbol" charset="2"/>
              </a:rPr>
              <a:t>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D</a:t>
            </a:r>
            <a:r>
              <a:rPr lang="en-US" sz="2400" b="1" baseline="30000" dirty="0" smtClean="0">
                <a:solidFill>
                  <a:srgbClr val="0000FF"/>
                </a:solidFill>
                <a:latin typeface="Chalkboard"/>
                <a:cs typeface="Chalkboard"/>
              </a:rPr>
              <a:t>2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) = 4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  <a:sym typeface="Symbol" charset="2"/>
              </a:rPr>
              <a:t>r</a:t>
            </a:r>
            <a:r>
              <a:rPr lang="en-US" sz="2400" b="1" baseline="-25000" dirty="0" smtClean="0">
                <a:solidFill>
                  <a:srgbClr val="0000FF"/>
                </a:solidFill>
                <a:latin typeface="Chalkboard"/>
                <a:cs typeface="Chalkboard"/>
              </a:rPr>
              <a:t>g</a:t>
            </a:r>
            <a:r>
              <a:rPr lang="en-US" sz="2400" b="1" baseline="30000" dirty="0" smtClean="0">
                <a:solidFill>
                  <a:srgbClr val="0000FF"/>
                </a:solidFill>
                <a:latin typeface="Chalkboard"/>
                <a:cs typeface="Chalkboard"/>
              </a:rPr>
              <a:t>2 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  <a:sym typeface="Symbol" charset="2"/>
              </a:rPr>
              <a:t></a:t>
            </a:r>
            <a:r>
              <a:rPr lang="en-US" sz="2400" b="1" dirty="0" smtClean="0">
                <a:solidFill>
                  <a:srgbClr val="0000FF"/>
                </a:solidFill>
                <a:latin typeface="Chalkboard"/>
                <a:cs typeface="Chalkboard"/>
              </a:rPr>
              <a:t>T</a:t>
            </a:r>
            <a:r>
              <a:rPr lang="en-US" sz="2400" b="1" baseline="-25000" dirty="0" smtClean="0">
                <a:solidFill>
                  <a:srgbClr val="0000FF"/>
                </a:solidFill>
                <a:latin typeface="Chalkboard"/>
                <a:cs typeface="Chalkboard"/>
              </a:rPr>
              <a:t>g</a:t>
            </a:r>
            <a:r>
              <a:rPr lang="en-US" sz="2400" b="1" baseline="30000" dirty="0" smtClean="0">
                <a:solidFill>
                  <a:srgbClr val="0000FF"/>
                </a:solidFill>
                <a:latin typeface="Chalkboard"/>
                <a:cs typeface="Chalkboard"/>
              </a:rPr>
              <a:t>4</a:t>
            </a:r>
          </a:p>
          <a:p>
            <a:pPr>
              <a:lnSpc>
                <a:spcPct val="120000"/>
              </a:lnSpc>
            </a:pPr>
            <a:endParaRPr lang="en-US" b="1" dirty="0" smtClean="0">
              <a:solidFill>
                <a:srgbClr val="0000FF"/>
              </a:solidFill>
              <a:latin typeface="Chalkboard"/>
              <a:cs typeface="Chalkboard"/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Chalkboard"/>
                <a:cs typeface="Chalkboard"/>
              </a:rPr>
              <a:t>T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Chalkboard"/>
                <a:cs typeface="Chalkboard"/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  <a:latin typeface="Chalkboard"/>
                <a:cs typeface="Chalkboard"/>
              </a:rPr>
              <a:t>  =  T</a:t>
            </a:r>
            <a:r>
              <a:rPr lang="en-US" sz="2400" b="1" baseline="-25000" dirty="0" smtClean="0">
                <a:solidFill>
                  <a:srgbClr val="FF0000"/>
                </a:solidFill>
                <a:latin typeface="Chalkboard"/>
                <a:cs typeface="Chalkboard"/>
              </a:rPr>
              <a:t>*</a:t>
            </a:r>
            <a:r>
              <a:rPr lang="en-US" sz="2400" b="1" dirty="0" smtClean="0">
                <a:solidFill>
                  <a:srgbClr val="FF0000"/>
                </a:solidFill>
                <a:latin typeface="Chalkboard"/>
                <a:cs typeface="Chalkboard"/>
              </a:rPr>
              <a:t> ( </a:t>
            </a:r>
            <a:r>
              <a:rPr lang="en-US" sz="2400" b="1" dirty="0" smtClean="0">
                <a:solidFill>
                  <a:srgbClr val="FF0000"/>
                </a:solidFill>
                <a:latin typeface="Chalkboard"/>
                <a:cs typeface="Chalkboard"/>
              </a:rPr>
              <a:t>R</a:t>
            </a:r>
            <a:r>
              <a:rPr lang="en-US" b="1" baseline="-25000" dirty="0">
                <a:solidFill>
                  <a:srgbClr val="FF0000"/>
                </a:solidFill>
                <a:latin typeface="Chalkboard"/>
                <a:cs typeface="Chalkboard"/>
                <a:sym typeface="Symbol" charset="2"/>
              </a:rPr>
              <a:t>*</a:t>
            </a:r>
            <a:r>
              <a:rPr lang="en-US" sz="2400" b="1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halkboard"/>
                <a:cs typeface="Chalkboard"/>
              </a:rPr>
              <a:t>/ 2D )</a:t>
            </a:r>
            <a:r>
              <a:rPr lang="en-US" sz="2400" b="1" baseline="30000" dirty="0" smtClean="0">
                <a:solidFill>
                  <a:srgbClr val="FF0000"/>
                </a:solidFill>
                <a:latin typeface="Chalkboard"/>
                <a:cs typeface="Chalkboard"/>
              </a:rPr>
              <a:t> 0.5</a:t>
            </a:r>
          </a:p>
          <a:p>
            <a:pPr algn="ctr">
              <a:lnSpc>
                <a:spcPct val="120000"/>
              </a:lnSpc>
            </a:pPr>
            <a:endParaRPr lang="en-US" sz="2400" b="1" baseline="30000" dirty="0" smtClean="0">
              <a:solidFill>
                <a:srgbClr val="0000FF"/>
              </a:solidFill>
              <a:latin typeface="Chalkboard"/>
              <a:cs typeface="Chalkboard"/>
            </a:endParaRPr>
          </a:p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Chalkboard"/>
                <a:cs typeface="Chalkboard"/>
                <a:sym typeface="Symbol" charset="2"/>
              </a:rPr>
              <a:t>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Chalkboard"/>
                <a:cs typeface="Chalkboard"/>
              </a:rPr>
              <a:t>max</a:t>
            </a:r>
            <a:r>
              <a:rPr lang="en-US" sz="2400" b="1" dirty="0" smtClean="0">
                <a:solidFill>
                  <a:srgbClr val="FF0000"/>
                </a:solidFill>
                <a:latin typeface="Chalkboard"/>
                <a:cs typeface="Chalkboard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~</a:t>
            </a:r>
            <a:r>
              <a:rPr lang="en-US" sz="2400" b="1" dirty="0" smtClean="0">
                <a:solidFill>
                  <a:srgbClr val="FF0000"/>
                </a:solidFill>
                <a:latin typeface="Chalkboard"/>
                <a:cs typeface="Chalkboard"/>
              </a:rPr>
              <a:t>  2900 </a:t>
            </a:r>
            <a:r>
              <a:rPr lang="en-US" sz="2400" b="1" dirty="0" err="1" smtClean="0">
                <a:solidFill>
                  <a:srgbClr val="FF0000"/>
                </a:solidFill>
                <a:latin typeface="Chalkboard"/>
                <a:cs typeface="Chalkboard"/>
                <a:sym typeface="Symbol" charset="2"/>
              </a:rPr>
              <a:t>m</a:t>
            </a:r>
            <a:r>
              <a:rPr lang="en-US" sz="2400" b="1" dirty="0" smtClean="0">
                <a:solidFill>
                  <a:srgbClr val="FF0000"/>
                </a:solidFill>
                <a:latin typeface="Chalkboard"/>
                <a:cs typeface="Chalkboard"/>
                <a:sym typeface="Symbol" charset="2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halkboard"/>
                <a:cs typeface="Chalkboard"/>
              </a:rPr>
              <a:t>/ </a:t>
            </a:r>
            <a:r>
              <a:rPr lang="en-US" sz="2400" b="1" dirty="0" err="1" smtClean="0">
                <a:solidFill>
                  <a:srgbClr val="FF0000"/>
                </a:solidFill>
                <a:latin typeface="Chalkboard"/>
                <a:cs typeface="Chalkboard"/>
              </a:rPr>
              <a:t>T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Chalkboard"/>
                <a:cs typeface="Chalkboard"/>
              </a:rPr>
              <a:t>g</a:t>
            </a:r>
            <a:endParaRPr lang="en-US" sz="2400" b="1" baseline="-25000" dirty="0" smtClean="0">
              <a:solidFill>
                <a:srgbClr val="FF0000"/>
              </a:solidFill>
              <a:latin typeface="Chalkboard"/>
              <a:cs typeface="Chalkboard"/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halkboard"/>
                <a:cs typeface="Chalkboard"/>
              </a:rPr>
              <a:t>Sublimation temperature 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~</a:t>
            </a:r>
            <a:r>
              <a:rPr lang="en-US" sz="2400" b="1" dirty="0" smtClean="0">
                <a:solidFill>
                  <a:srgbClr val="FF0000"/>
                </a:solidFill>
                <a:latin typeface="Chalkboard"/>
                <a:cs typeface="Chalkboard"/>
              </a:rPr>
              <a:t> 1500 K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348496"/>
            <a:ext cx="83153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rgbClr val="FFFA04"/>
                </a:solidFill>
                <a:latin typeface="Chalkboard"/>
                <a:cs typeface="Chalkboard"/>
              </a:rPr>
              <a:t>Where do we expect to find dust around </a:t>
            </a:r>
            <a:r>
              <a:rPr lang="en-US" sz="2800" b="1" dirty="0" err="1" smtClean="0">
                <a:solidFill>
                  <a:srgbClr val="FFFA04"/>
                </a:solidFill>
                <a:latin typeface="Chalkboard"/>
                <a:cs typeface="Chalkboard"/>
              </a:rPr>
              <a:t>WDs</a:t>
            </a:r>
            <a:r>
              <a:rPr lang="en-US" sz="2800" b="1" dirty="0" smtClean="0">
                <a:solidFill>
                  <a:srgbClr val="FFFA04"/>
                </a:solidFill>
                <a:latin typeface="Chalkboard"/>
                <a:cs typeface="Chalkboard"/>
              </a:rPr>
              <a:t>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Within the Roche Limit (&lt; 0.01 AU)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Asteroid Belt at 3-5 AU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1"/>
                </a:solidFill>
                <a:latin typeface="Chalkboard"/>
                <a:cs typeface="Chalkboard"/>
              </a:rPr>
              <a:t>Kuiper</a:t>
            </a: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 Belt at 30-50 AU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29400" y="4415135"/>
            <a:ext cx="2411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halkboard"/>
                <a:cs typeface="Chalkboard"/>
              </a:rPr>
              <a:t>2D = R</a:t>
            </a:r>
            <a:r>
              <a:rPr lang="en-US" b="1" baseline="-25000" dirty="0" smtClean="0">
                <a:solidFill>
                  <a:schemeClr val="bg1"/>
                </a:solidFill>
                <a:latin typeface="Chalkboard"/>
                <a:cs typeface="Chalkboard"/>
                <a:sym typeface="Symbol" charset="2"/>
              </a:rPr>
              <a:t>*</a:t>
            </a:r>
            <a:r>
              <a:rPr lang="en-US" b="1" dirty="0" smtClean="0">
                <a:solidFill>
                  <a:schemeClr val="bg1"/>
                </a:solidFill>
                <a:latin typeface="Chalkboard"/>
                <a:cs typeface="Chalkboard"/>
              </a:rPr>
              <a:t>(T</a:t>
            </a:r>
            <a:r>
              <a:rPr lang="en-US" b="1" baseline="-25000" dirty="0" smtClean="0">
                <a:solidFill>
                  <a:schemeClr val="bg1"/>
                </a:solidFill>
                <a:latin typeface="Chalkboard"/>
                <a:cs typeface="Chalkboard"/>
              </a:rPr>
              <a:t>*</a:t>
            </a:r>
            <a:r>
              <a:rPr lang="en-US" b="1" dirty="0" smtClean="0">
                <a:solidFill>
                  <a:schemeClr val="bg1"/>
                </a:solidFill>
                <a:latin typeface="Chalkboard"/>
                <a:cs typeface="Chalkboard"/>
              </a:rPr>
              <a:t>/</a:t>
            </a:r>
            <a:r>
              <a:rPr lang="en-US" b="1" dirty="0" err="1" smtClean="0">
                <a:solidFill>
                  <a:schemeClr val="bg1"/>
                </a:solidFill>
                <a:latin typeface="Chalkboard"/>
                <a:cs typeface="Chalkboard"/>
              </a:rPr>
              <a:t>T</a:t>
            </a:r>
            <a:r>
              <a:rPr lang="en-US" b="1" baseline="-25000" dirty="0" err="1" smtClean="0">
                <a:solidFill>
                  <a:schemeClr val="bg1"/>
                </a:solidFill>
                <a:latin typeface="Chalkboard"/>
                <a:cs typeface="Chalkboard"/>
              </a:rPr>
              <a:t>g</a:t>
            </a:r>
            <a:r>
              <a:rPr lang="en-US" b="1" dirty="0" smtClean="0">
                <a:solidFill>
                  <a:schemeClr val="bg1"/>
                </a:solidFill>
                <a:latin typeface="Chalkboard"/>
                <a:cs typeface="Chalkboard"/>
              </a:rPr>
              <a:t>)</a:t>
            </a:r>
            <a:r>
              <a:rPr lang="en-US" b="1" baseline="30000" dirty="0" smtClean="0">
                <a:solidFill>
                  <a:schemeClr val="bg1"/>
                </a:solidFill>
                <a:latin typeface="Chalkboard"/>
                <a:cs typeface="Chalkboard"/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ust_T_curves_002A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1883228"/>
            <a:ext cx="6724650" cy="48033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72896"/>
            <a:ext cx="9144000" cy="178510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tIns="274320" bIns="27432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smtClean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Spitzer IRAC can detect these around </a:t>
            </a:r>
            <a:r>
              <a:rPr lang="en-US" sz="4000" b="1" dirty="0" err="1" smtClean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WDs</a:t>
            </a:r>
            <a:r>
              <a:rPr lang="en-US" sz="4000" b="1" dirty="0" smtClean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&lt;20,000 K</a:t>
            </a:r>
            <a:endParaRPr lang="en-US" sz="4800" b="1" dirty="0" smtClean="0">
              <a:solidFill>
                <a:srgbClr val="FF05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/>
              <a:cs typeface="Chalkboar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43696"/>
            <a:ext cx="83915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rgbClr val="FFFA04"/>
                </a:solidFill>
                <a:latin typeface="Chalkboard"/>
                <a:cs typeface="Chalkboard"/>
              </a:rPr>
              <a:t>Where do we expect to find dust around </a:t>
            </a:r>
            <a:r>
              <a:rPr lang="en-US" sz="2800" b="1" dirty="0" err="1" smtClean="0">
                <a:solidFill>
                  <a:srgbClr val="FFFA04"/>
                </a:solidFill>
                <a:latin typeface="Chalkboard"/>
                <a:cs typeface="Chalkboard"/>
              </a:rPr>
              <a:t>WDs</a:t>
            </a:r>
            <a:r>
              <a:rPr lang="en-US" sz="2800" b="1" dirty="0" smtClean="0">
                <a:solidFill>
                  <a:srgbClr val="FFFA04"/>
                </a:solidFill>
                <a:latin typeface="Chalkboard"/>
                <a:cs typeface="Chalkboard"/>
              </a:rPr>
              <a:t>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FF7EDD"/>
                </a:solidFill>
                <a:latin typeface="Chalkboard"/>
                <a:cs typeface="Chalkboard"/>
              </a:rPr>
              <a:t>Within the Roche Limit (&lt; 0.01 AU)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Asteroid Belt at 3-5 AU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1"/>
                </a:solidFill>
                <a:latin typeface="Chalkboard"/>
                <a:cs typeface="Chalkboard"/>
              </a:rPr>
              <a:t>Kuiper</a:t>
            </a: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 Belt at 30-50 AU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ust_T_curves_5A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64" y="1883664"/>
            <a:ext cx="6667500" cy="4762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72896"/>
            <a:ext cx="9144000" cy="178510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tIns="274320" bIns="27432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smtClean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Spitzer MIPS can detect these around </a:t>
            </a:r>
            <a:r>
              <a:rPr lang="en-US" sz="4000" b="1" dirty="0" err="1" smtClean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WDs</a:t>
            </a:r>
            <a:r>
              <a:rPr lang="en-US" sz="4000" b="1" dirty="0" smtClean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~50,000 K</a:t>
            </a:r>
            <a:endParaRPr lang="en-US" sz="4800" b="1" dirty="0" smtClean="0">
              <a:solidFill>
                <a:srgbClr val="FF05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/>
              <a:cs typeface="Chalkboard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828800" y="3733800"/>
            <a:ext cx="5562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3400" y="43696"/>
            <a:ext cx="83915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rgbClr val="FFFA04"/>
                </a:solidFill>
                <a:latin typeface="Chalkboard"/>
                <a:cs typeface="Chalkboard"/>
              </a:rPr>
              <a:t>Where do we expect to find dust around </a:t>
            </a:r>
            <a:r>
              <a:rPr lang="en-US" sz="2800" b="1" dirty="0" err="1" smtClean="0">
                <a:solidFill>
                  <a:srgbClr val="FFFA04"/>
                </a:solidFill>
                <a:latin typeface="Chalkboard"/>
                <a:cs typeface="Chalkboard"/>
              </a:rPr>
              <a:t>WDs</a:t>
            </a:r>
            <a:r>
              <a:rPr lang="en-US" sz="2800" b="1" dirty="0" smtClean="0">
                <a:solidFill>
                  <a:srgbClr val="FFFA04"/>
                </a:solidFill>
                <a:latin typeface="Chalkboard"/>
                <a:cs typeface="Chalkboard"/>
              </a:rPr>
              <a:t>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Within the Roche Limit (&lt; 0.01 AU)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FF7EDD"/>
                </a:solidFill>
                <a:latin typeface="Chalkboard"/>
                <a:cs typeface="Chalkboard"/>
              </a:rPr>
              <a:t>Asteroid Belt at 3-5 AU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1"/>
                </a:solidFill>
                <a:latin typeface="Chalkboard"/>
                <a:cs typeface="Chalkboard"/>
              </a:rPr>
              <a:t>Kuiper</a:t>
            </a: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 Belt at 30-50 AU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ust_T_curves_40A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64" y="1883664"/>
            <a:ext cx="6667500" cy="47625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9" name="Straight Connector 8"/>
          <p:cNvCxnSpPr/>
          <p:nvPr/>
        </p:nvCxnSpPr>
        <p:spPr>
          <a:xfrm>
            <a:off x="1828800" y="4114800"/>
            <a:ext cx="5562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5072896"/>
            <a:ext cx="9144000" cy="178510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tIns="274320" bIns="27432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smtClean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Spitzer MIPS can detect these around hot </a:t>
            </a:r>
            <a:r>
              <a:rPr lang="en-US" sz="4000" b="1" dirty="0" err="1" smtClean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WDs</a:t>
            </a:r>
            <a:r>
              <a:rPr lang="en-US" sz="4000" b="1" dirty="0" smtClean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 ~ 100,000 K</a:t>
            </a:r>
            <a:endParaRPr lang="en-US" sz="4800" b="1" dirty="0" smtClean="0">
              <a:solidFill>
                <a:srgbClr val="FF05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/>
              <a:cs typeface="Chalkboar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43696"/>
            <a:ext cx="81629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FFFA04"/>
                </a:solidFill>
                <a:latin typeface="Chalkboard"/>
                <a:cs typeface="Chalkboard"/>
              </a:rPr>
              <a:t>Where do we expect to find dust around </a:t>
            </a:r>
            <a:r>
              <a:rPr lang="en-US" sz="2800" dirty="0" err="1" smtClean="0">
                <a:solidFill>
                  <a:srgbClr val="FFFA04"/>
                </a:solidFill>
                <a:latin typeface="Chalkboard"/>
                <a:cs typeface="Chalkboard"/>
              </a:rPr>
              <a:t>WDs</a:t>
            </a:r>
            <a:r>
              <a:rPr lang="en-US" sz="2800" dirty="0" smtClean="0">
                <a:solidFill>
                  <a:srgbClr val="FFFA04"/>
                </a:solidFill>
                <a:latin typeface="Chalkboard"/>
                <a:cs typeface="Chalkboard"/>
              </a:rPr>
              <a:t>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Within the Roche Limit (&lt; 0.01 AU)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Asteroid Belt at 3-5 AU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err="1" smtClean="0">
                <a:solidFill>
                  <a:srgbClr val="FF7EDD"/>
                </a:solidFill>
                <a:latin typeface="Chalkboard"/>
                <a:cs typeface="Chalkboard"/>
              </a:rPr>
              <a:t>Kuiper</a:t>
            </a:r>
            <a:r>
              <a:rPr lang="en-US" sz="2400" b="1" dirty="0" smtClean="0">
                <a:solidFill>
                  <a:srgbClr val="FF7EDD"/>
                </a:solidFill>
                <a:latin typeface="Chalkboard"/>
                <a:cs typeface="Chalkboard"/>
              </a:rPr>
              <a:t> Belt at 30-50 AU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1028"/>
          <p:cNvSpPr>
            <a:spLocks noChangeArrowheads="1"/>
          </p:cNvSpPr>
          <p:nvPr/>
        </p:nvSpPr>
        <p:spPr bwMode="auto">
          <a:xfrm>
            <a:off x="1181100" y="152400"/>
            <a:ext cx="6743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706"/>
                </a:solidFill>
                <a:latin typeface="Comic Sans MS" charset="0"/>
              </a:rPr>
              <a:t>Dust Disk of WD  G 29-38</a:t>
            </a:r>
            <a:endParaRPr lang="en-US" sz="4000" b="1">
              <a:solidFill>
                <a:srgbClr val="FFF706"/>
              </a:solidFill>
              <a:latin typeface="Comic Sans MS" charset="0"/>
            </a:endParaRPr>
          </a:p>
        </p:txBody>
      </p:sp>
      <p:pic>
        <p:nvPicPr>
          <p:cNvPr id="132102" name="Picture 1030" descr="G29-38_Spec_P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438400"/>
            <a:ext cx="5334000" cy="4267200"/>
          </a:xfrm>
          <a:prstGeom prst="rect">
            <a:avLst/>
          </a:prstGeom>
          <a:noFill/>
        </p:spPr>
      </p:pic>
      <p:sp>
        <p:nvSpPr>
          <p:cNvPr id="132103" name="Text Box 1031"/>
          <p:cNvSpPr txBox="1">
            <a:spLocks noChangeArrowheads="1"/>
          </p:cNvSpPr>
          <p:nvPr/>
        </p:nvSpPr>
        <p:spPr bwMode="auto">
          <a:xfrm>
            <a:off x="5181600" y="2955925"/>
            <a:ext cx="122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FA04"/>
                </a:solidFill>
                <a:latin typeface="Comic Sans MS" charset="0"/>
              </a:rPr>
              <a:t>Silicates</a:t>
            </a:r>
          </a:p>
        </p:txBody>
      </p:sp>
      <p:sp>
        <p:nvSpPr>
          <p:cNvPr id="132104" name="Text Box 1032"/>
          <p:cNvSpPr txBox="1">
            <a:spLocks noChangeArrowheads="1"/>
          </p:cNvSpPr>
          <p:nvPr/>
        </p:nvSpPr>
        <p:spPr bwMode="auto">
          <a:xfrm>
            <a:off x="1371600" y="838200"/>
            <a:ext cx="685800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T  ~  2900 </a:t>
            </a:r>
            <a:r>
              <a:rPr lang="en-US" sz="2800" b="1">
                <a:solidFill>
                  <a:schemeClr val="bg1"/>
                </a:solidFill>
                <a:latin typeface="Comic Sans MS" charset="0"/>
                <a:sym typeface="Symbol" charset="2"/>
              </a:rPr>
              <a:t>m K</a:t>
            </a: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/ </a:t>
            </a:r>
            <a:r>
              <a:rPr lang="en-US" sz="3600" b="1">
                <a:solidFill>
                  <a:schemeClr val="bg1"/>
                </a:solidFill>
                <a:latin typeface="Comic Sans MS" charset="0"/>
                <a:sym typeface="Symbol" charset="2"/>
              </a:rPr>
              <a:t></a:t>
            </a:r>
            <a:r>
              <a:rPr lang="en-US" sz="3600" b="1" baseline="-25000">
                <a:solidFill>
                  <a:schemeClr val="bg1"/>
                </a:solidFill>
                <a:latin typeface="Comic Sans MS" charset="0"/>
              </a:rPr>
              <a:t>max</a:t>
            </a: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 ~  500 K</a:t>
            </a:r>
          </a:p>
          <a:p>
            <a:pPr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 D = ( 278 / T</a:t>
            </a:r>
            <a:r>
              <a:rPr lang="en-US" sz="2800" b="1" baseline="-25000">
                <a:solidFill>
                  <a:schemeClr val="bg1"/>
                </a:solidFill>
                <a:latin typeface="Comic Sans MS" charset="0"/>
              </a:rPr>
              <a:t>g</a:t>
            </a: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)</a:t>
            </a:r>
            <a:r>
              <a:rPr lang="en-US" sz="2800" b="1" baseline="30000">
                <a:solidFill>
                  <a:schemeClr val="bg1"/>
                </a:solidFill>
                <a:latin typeface="Comic Sans MS" charset="0"/>
              </a:rPr>
              <a:t> 2</a:t>
            </a: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  ( L</a:t>
            </a:r>
            <a:r>
              <a:rPr lang="en-US" sz="2800" b="1" baseline="-25000">
                <a:solidFill>
                  <a:schemeClr val="bg1"/>
                </a:solidFill>
                <a:latin typeface="Comic Sans MS" charset="0"/>
              </a:rPr>
              <a:t>* </a:t>
            </a: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/ L</a:t>
            </a:r>
            <a:r>
              <a:rPr lang="en-US" sz="1800" b="1">
                <a:solidFill>
                  <a:schemeClr val="bg1"/>
                </a:solidFill>
                <a:latin typeface="Comic Sans MS" charset="0"/>
                <a:sym typeface="Wingdings 2" charset="2"/>
              </a:rPr>
              <a:t></a:t>
            </a: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 )</a:t>
            </a:r>
            <a:r>
              <a:rPr lang="en-US" sz="2800" b="1" baseline="30000">
                <a:solidFill>
                  <a:schemeClr val="bg1"/>
                </a:solidFill>
                <a:latin typeface="Comic Sans MS" charset="0"/>
              </a:rPr>
              <a:t> 0.5</a:t>
            </a:r>
          </a:p>
          <a:p>
            <a:pPr>
              <a:lnSpc>
                <a:spcPct val="110000"/>
              </a:lnSpc>
            </a:pPr>
            <a:r>
              <a:rPr lang="en-US" sz="2800" b="1" baseline="30000">
                <a:solidFill>
                  <a:schemeClr val="bg1"/>
                </a:solidFill>
                <a:latin typeface="Comic Sans MS" charset="0"/>
              </a:rPr>
              <a:t>                    </a:t>
            </a: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D &lt; 0.005 AU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1181100" y="228600"/>
            <a:ext cx="6743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706"/>
                </a:solidFill>
                <a:latin typeface="Comic Sans MS" charset="0"/>
              </a:rPr>
              <a:t>Dust Disk of WD  GD 362</a:t>
            </a:r>
            <a:endParaRPr lang="en-US" sz="4000" b="1">
              <a:solidFill>
                <a:srgbClr val="FFF706"/>
              </a:solidFill>
              <a:latin typeface="Comic Sans MS" charset="0"/>
            </a:endParaRPr>
          </a:p>
        </p:txBody>
      </p:sp>
      <p:pic>
        <p:nvPicPr>
          <p:cNvPr id="156679" name="Picture 7" descr="Art_GD362"/>
          <p:cNvPicPr>
            <a:picLocks noChangeAspect="1" noChangeArrowheads="1"/>
          </p:cNvPicPr>
          <p:nvPr/>
        </p:nvPicPr>
        <p:blipFill>
          <a:blip r:embed="rId3"/>
          <a:srcRect l="5220" r="7790"/>
          <a:stretch>
            <a:fillRect/>
          </a:stretch>
        </p:blipFill>
        <p:spPr bwMode="auto">
          <a:xfrm>
            <a:off x="3886200" y="1617663"/>
            <a:ext cx="5105400" cy="4402137"/>
          </a:xfrm>
          <a:prstGeom prst="rect">
            <a:avLst/>
          </a:prstGeom>
          <a:noFill/>
        </p:spPr>
      </p:pic>
      <p:pic>
        <p:nvPicPr>
          <p:cNvPr id="156680" name="Picture 8" descr="Art_crushing_asteroid"/>
          <p:cNvPicPr>
            <a:picLocks noChangeAspect="1" noChangeArrowheads="1"/>
          </p:cNvPicPr>
          <p:nvPr/>
        </p:nvPicPr>
        <p:blipFill>
          <a:blip r:embed="rId4"/>
          <a:srcRect l="8000" r="3999"/>
          <a:stretch>
            <a:fillRect/>
          </a:stretch>
        </p:blipFill>
        <p:spPr bwMode="auto">
          <a:xfrm>
            <a:off x="76200" y="2057400"/>
            <a:ext cx="3733800" cy="3394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09600" y="790575"/>
            <a:ext cx="8007320" cy="447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4400" b="1" dirty="0">
                <a:solidFill>
                  <a:srgbClr val="FFFA0A"/>
                </a:solidFill>
                <a:latin typeface="Comic Sans MS" charset="0"/>
              </a:rPr>
              <a:t>			   Outline</a:t>
            </a:r>
          </a:p>
          <a:p>
            <a:pPr marL="457200" indent="-457200"/>
            <a:endParaRPr lang="en-US" sz="3200" b="1" dirty="0">
              <a:solidFill>
                <a:schemeClr val="bg1"/>
              </a:solidFill>
              <a:latin typeface="Comic Sans MS" charset="0"/>
            </a:endParaRPr>
          </a:p>
          <a:p>
            <a:pPr marL="457200" indent="-457200">
              <a:buFont typeface="Arial" charset="0"/>
              <a:buAutoNum type="arabicPeriod"/>
            </a:pPr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 Stellar evolution MS </a:t>
            </a:r>
            <a:r>
              <a:rPr lang="en-US" sz="3200" b="1" dirty="0" err="1">
                <a:solidFill>
                  <a:schemeClr val="bg1"/>
                </a:solidFill>
                <a:latin typeface="Comic Sans MS" charset="0"/>
                <a:sym typeface="Symbol" charset="2"/>
              </a:rPr>
              <a:t></a:t>
            </a:r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omic Sans MS" charset="0"/>
              </a:rPr>
              <a:t>WDs</a:t>
            </a:r>
            <a:endParaRPr lang="en-US" sz="3200" b="1" dirty="0">
              <a:solidFill>
                <a:schemeClr val="bg1"/>
              </a:solidFill>
              <a:latin typeface="Comic Sans MS" charset="0"/>
            </a:endParaRPr>
          </a:p>
          <a:p>
            <a:pPr marL="457200" indent="-457200">
              <a:lnSpc>
                <a:spcPct val="140000"/>
              </a:lnSpc>
              <a:buFont typeface="Arial" charset="0"/>
              <a:buAutoNum type="arabicPeriod"/>
            </a:pPr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 Planetary and debris disks</a:t>
            </a:r>
            <a:r>
              <a:rPr lang="en-US" sz="3200" b="1" dirty="0" smtClean="0">
                <a:solidFill>
                  <a:schemeClr val="bg1"/>
                </a:solidFill>
                <a:latin typeface="Comic Sans MS" charset="0"/>
              </a:rPr>
              <a:t> of </a:t>
            </a:r>
            <a:r>
              <a:rPr lang="en-US" sz="3200" b="1" dirty="0" err="1" smtClean="0">
                <a:solidFill>
                  <a:schemeClr val="bg1"/>
                </a:solidFill>
                <a:latin typeface="Comic Sans MS" charset="0"/>
              </a:rPr>
              <a:t>WDs</a:t>
            </a:r>
            <a:endParaRPr lang="en-US" sz="3200" b="1" dirty="0" smtClean="0">
              <a:solidFill>
                <a:schemeClr val="bg1"/>
              </a:solidFill>
              <a:latin typeface="Comic Sans MS" charset="0"/>
            </a:endParaRPr>
          </a:p>
          <a:p>
            <a:pPr marL="457200" indent="-457200">
              <a:lnSpc>
                <a:spcPct val="140000"/>
              </a:lnSpc>
              <a:buFont typeface="Arial" charset="0"/>
              <a:buAutoNum type="arabicPeriod"/>
            </a:pPr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 Helix Nebula</a:t>
            </a:r>
            <a:r>
              <a:rPr lang="en-US" sz="3200" b="1" dirty="0" smtClean="0">
                <a:solidFill>
                  <a:schemeClr val="bg1"/>
                </a:solidFill>
                <a:latin typeface="Comic Sans MS" charset="0"/>
              </a:rPr>
              <a:t> – dust disk from </a:t>
            </a:r>
            <a:r>
              <a:rPr lang="en-US" sz="3200" b="1" dirty="0" err="1" smtClean="0">
                <a:solidFill>
                  <a:schemeClr val="bg1"/>
                </a:solidFill>
                <a:latin typeface="Comic Sans MS" charset="0"/>
              </a:rPr>
              <a:t>KBOs</a:t>
            </a:r>
            <a:endParaRPr lang="en-US" sz="3200" b="1" dirty="0" smtClean="0">
              <a:solidFill>
                <a:schemeClr val="bg1"/>
              </a:solidFill>
              <a:latin typeface="Comic Sans MS" charset="0"/>
            </a:endParaRPr>
          </a:p>
          <a:p>
            <a:pPr marL="457200" indent="-457200">
              <a:lnSpc>
                <a:spcPct val="140000"/>
              </a:lnSpc>
              <a:buFont typeface="Arial" charset="0"/>
              <a:buAutoNum type="arabicPeriod"/>
            </a:pPr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Comic Sans MS" charset="0"/>
              </a:rPr>
              <a:t>Surveys </a:t>
            </a:r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of</a:t>
            </a:r>
            <a:r>
              <a:rPr lang="en-US" sz="3200" b="1" dirty="0" smtClean="0">
                <a:solidFill>
                  <a:schemeClr val="bg1"/>
                </a:solidFill>
                <a:latin typeface="Comic Sans MS" charset="0"/>
              </a:rPr>
              <a:t> dust disks around </a:t>
            </a:r>
            <a:r>
              <a:rPr lang="en-US" sz="3200" b="1" dirty="0" err="1">
                <a:solidFill>
                  <a:schemeClr val="bg1"/>
                </a:solidFill>
                <a:latin typeface="Comic Sans MS" charset="0"/>
              </a:rPr>
              <a:t>WDs</a:t>
            </a:r>
            <a:endParaRPr lang="en-US" sz="3200" b="1" dirty="0">
              <a:solidFill>
                <a:schemeClr val="bg1"/>
              </a:solidFill>
              <a:latin typeface="Comic Sans MS" charset="0"/>
            </a:endParaRPr>
          </a:p>
          <a:p>
            <a:pPr marL="457200" indent="-457200">
              <a:lnSpc>
                <a:spcPct val="140000"/>
              </a:lnSpc>
              <a:buFont typeface="Arial" charset="0"/>
              <a:buAutoNum type="arabicPeriod"/>
            </a:pPr>
            <a:r>
              <a:rPr lang="en-US" sz="3200" b="1" dirty="0" smtClean="0">
                <a:solidFill>
                  <a:schemeClr val="bg1"/>
                </a:solidFill>
                <a:latin typeface="Comic Sans MS" charset="0"/>
              </a:rPr>
              <a:t> Nature/origin of the dust disks</a:t>
            </a:r>
            <a:endParaRPr lang="en-US" sz="3200" b="1" dirty="0">
              <a:solidFill>
                <a:srgbClr val="FFFA0A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1028"/>
          <p:cNvSpPr>
            <a:spLocks noChangeArrowheads="1"/>
          </p:cNvSpPr>
          <p:nvPr/>
        </p:nvSpPr>
        <p:spPr bwMode="auto">
          <a:xfrm>
            <a:off x="415925" y="411163"/>
            <a:ext cx="8191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FFF706"/>
                </a:solidFill>
                <a:latin typeface="Comic Sans MS" charset="0"/>
              </a:rPr>
              <a:t>“Tidally Crushed Asteroids” around WDs</a:t>
            </a:r>
          </a:p>
        </p:txBody>
      </p:sp>
      <p:sp>
        <p:nvSpPr>
          <p:cNvPr id="136197" name="Text Box 1029"/>
          <p:cNvSpPr txBox="1">
            <a:spLocks noChangeArrowheads="1"/>
          </p:cNvSpPr>
          <p:nvPr/>
        </p:nvSpPr>
        <p:spPr bwMode="auto">
          <a:xfrm>
            <a:off x="898525" y="1447800"/>
            <a:ext cx="7059613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Evidence supporting the dust disk’s </a:t>
            </a:r>
            <a:endParaRPr lang="en-US" sz="2800" b="1" dirty="0" smtClean="0">
              <a:solidFill>
                <a:schemeClr val="bg1"/>
              </a:solidFill>
              <a:latin typeface="Comic Sans MS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Comic Sans MS" charset="0"/>
              </a:rPr>
              <a:t>origin as </a:t>
            </a:r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crushed asteroids: </a:t>
            </a:r>
          </a:p>
          <a:p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 - silicate features in dust emission</a:t>
            </a:r>
          </a:p>
          <a:p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 - heavy elements in WD atmosphere</a:t>
            </a:r>
          </a:p>
          <a:p>
            <a:endParaRPr lang="en-US" sz="2800" b="1" dirty="0">
              <a:solidFill>
                <a:schemeClr val="bg1"/>
              </a:solidFill>
              <a:latin typeface="Comic Sans MS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Spitzer has been successful in finding</a:t>
            </a:r>
          </a:p>
          <a:p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dust disks of tidally crushed asteroids</a:t>
            </a:r>
          </a:p>
          <a:p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around</a:t>
            </a:r>
            <a:r>
              <a:rPr lang="en-US" sz="2800" b="1" dirty="0" smtClean="0">
                <a:solidFill>
                  <a:schemeClr val="bg1"/>
                </a:solidFill>
                <a:latin typeface="Comic Sans MS" charset="0"/>
              </a:rPr>
              <a:t> ~20 cool DAZ/DBZ </a:t>
            </a:r>
            <a:r>
              <a:rPr lang="en-US" sz="2800" b="1" dirty="0" err="1" smtClean="0">
                <a:solidFill>
                  <a:schemeClr val="bg1"/>
                </a:solidFill>
                <a:latin typeface="Comic Sans MS" charset="0"/>
              </a:rPr>
              <a:t>WDs</a:t>
            </a:r>
            <a:r>
              <a:rPr lang="en-US" sz="2800" b="1" dirty="0" smtClean="0">
                <a:solidFill>
                  <a:schemeClr val="bg1"/>
                </a:solidFill>
                <a:latin typeface="Comic Sans MS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Comic Sans MS" charset="0"/>
            </a:endParaRPr>
          </a:p>
          <a:p>
            <a:endParaRPr lang="en-US" sz="2800" b="1" dirty="0">
              <a:solidFill>
                <a:schemeClr val="bg1"/>
              </a:solidFill>
              <a:latin typeface="Comic Sans MS" charset="0"/>
            </a:endParaRPr>
          </a:p>
          <a:p>
            <a:r>
              <a:rPr lang="en-US" sz="2800" b="1" dirty="0">
                <a:solidFill>
                  <a:srgbClr val="76F4FF"/>
                </a:solidFill>
                <a:latin typeface="Comic Sans MS" charset="0"/>
              </a:rPr>
              <a:t>Jura, Zuckerman, </a:t>
            </a:r>
            <a:r>
              <a:rPr lang="en-US" sz="2800" b="1" dirty="0" err="1">
                <a:solidFill>
                  <a:srgbClr val="76F4FF"/>
                </a:solidFill>
                <a:latin typeface="Comic Sans MS" charset="0"/>
              </a:rPr>
              <a:t>Becklin</a:t>
            </a:r>
            <a:r>
              <a:rPr lang="en-US" sz="2800" b="1" dirty="0">
                <a:solidFill>
                  <a:srgbClr val="76F4FF"/>
                </a:solidFill>
                <a:latin typeface="Comic Sans MS" charset="0"/>
              </a:rPr>
              <a:t>, Reach, etc.</a:t>
            </a:r>
            <a:endParaRPr lang="en-US" sz="2800" b="1" dirty="0">
              <a:solidFill>
                <a:srgbClr val="77FF10"/>
              </a:solidFill>
              <a:latin typeface="Comic Sans MS" charset="0"/>
            </a:endParaRPr>
          </a:p>
          <a:p>
            <a:r>
              <a:rPr lang="en-US" sz="2800" b="1" dirty="0">
                <a:solidFill>
                  <a:srgbClr val="FF6CAF"/>
                </a:solidFill>
                <a:latin typeface="Comic Sans MS" charset="0"/>
              </a:rPr>
              <a:t>von </a:t>
            </a:r>
            <a:r>
              <a:rPr lang="en-US" sz="2800" b="1" dirty="0" err="1">
                <a:solidFill>
                  <a:srgbClr val="FF6CAF"/>
                </a:solidFill>
                <a:latin typeface="Comic Sans MS" charset="0"/>
              </a:rPr>
              <a:t>Hippel</a:t>
            </a:r>
            <a:r>
              <a:rPr lang="en-US" sz="2800" b="1" dirty="0">
                <a:solidFill>
                  <a:srgbClr val="FF6CAF"/>
                </a:solidFill>
                <a:latin typeface="Comic Sans MS" charset="0"/>
              </a:rPr>
              <a:t>, </a:t>
            </a:r>
            <a:r>
              <a:rPr lang="en-US" sz="2800" b="1" dirty="0" err="1">
                <a:solidFill>
                  <a:srgbClr val="FF6CAF"/>
                </a:solidFill>
                <a:latin typeface="Comic Sans MS" charset="0"/>
              </a:rPr>
              <a:t>Kilic</a:t>
            </a:r>
            <a:r>
              <a:rPr lang="en-US" sz="2800" b="1" dirty="0">
                <a:solidFill>
                  <a:srgbClr val="FF6CAF"/>
                </a:solidFill>
                <a:latin typeface="Comic Sans MS" charset="0"/>
              </a:rPr>
              <a:t>, </a:t>
            </a:r>
            <a:r>
              <a:rPr lang="en-US" sz="2800" b="1" dirty="0" err="1">
                <a:solidFill>
                  <a:srgbClr val="FF6CAF"/>
                </a:solidFill>
                <a:latin typeface="Comic Sans MS" charset="0"/>
              </a:rPr>
              <a:t>Mullally</a:t>
            </a:r>
            <a:r>
              <a:rPr lang="en-US" sz="2800" b="1" dirty="0">
                <a:solidFill>
                  <a:srgbClr val="FF6CAF"/>
                </a:solidFill>
                <a:latin typeface="Comic Sans MS" charset="0"/>
              </a:rPr>
              <a:t>, </a:t>
            </a:r>
            <a:r>
              <a:rPr lang="en-US" sz="2800" b="1" dirty="0" err="1">
                <a:solidFill>
                  <a:srgbClr val="FF6CAF"/>
                </a:solidFill>
                <a:latin typeface="Comic Sans MS" charset="0"/>
              </a:rPr>
              <a:t>Winget</a:t>
            </a:r>
            <a:r>
              <a:rPr lang="en-US" sz="2800" b="1" dirty="0">
                <a:solidFill>
                  <a:srgbClr val="FF6CAF"/>
                </a:solidFill>
                <a:latin typeface="Comic Sans MS" charset="0"/>
              </a:rPr>
              <a:t>, etc.</a:t>
            </a:r>
            <a:endParaRPr lang="en-US" sz="2800" b="1" dirty="0">
              <a:solidFill>
                <a:schemeClr val="bg1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_temp_hi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070023"/>
            <a:ext cx="5486400" cy="56355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4572000"/>
            <a:ext cx="2431976" cy="338554"/>
          </a:xfrm>
          <a:prstGeom prst="rect">
            <a:avLst/>
          </a:prstGeom>
          <a:solidFill>
            <a:schemeClr val="bg1"/>
          </a:solidFill>
        </p:spPr>
        <p:txBody>
          <a:bodyPr wrap="none" lIns="91440" rIns="91440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(serendipitously detected)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72896"/>
            <a:ext cx="9144000" cy="2015936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tIns="274320" bIns="27432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smtClean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No Spitzer surveys are designed</a:t>
            </a:r>
          </a:p>
          <a:p>
            <a:pPr algn="ctr">
              <a:spcAft>
                <a:spcPts val="1800"/>
              </a:spcAft>
            </a:pPr>
            <a:r>
              <a:rPr lang="en-US" sz="4000" b="1" dirty="0" smtClean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to detect dust at Asteroid Belts.</a:t>
            </a:r>
            <a:endParaRPr lang="en-US" sz="4800" b="1" dirty="0" smtClean="0">
              <a:solidFill>
                <a:srgbClr val="FF05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/>
              <a:cs typeface="Chalkboard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44399" y="323671"/>
            <a:ext cx="69187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A0A"/>
                </a:solidFill>
                <a:latin typeface="Comic Sans MS" charset="0"/>
              </a:rPr>
              <a:t>Dust </a:t>
            </a:r>
            <a:r>
              <a:rPr lang="en-US" sz="3600" b="1" dirty="0">
                <a:solidFill>
                  <a:srgbClr val="FFFA0A"/>
                </a:solidFill>
                <a:latin typeface="Comic Sans MS" charset="0"/>
              </a:rPr>
              <a:t>Disks</a:t>
            </a:r>
            <a:r>
              <a:rPr lang="en-US" sz="3600" b="1" dirty="0" smtClean="0">
                <a:solidFill>
                  <a:srgbClr val="FFFA0A"/>
                </a:solidFill>
                <a:latin typeface="Comic Sans MS" charset="0"/>
              </a:rPr>
              <a:t> at Asteroid Belts? </a:t>
            </a:r>
            <a:endParaRPr lang="en-US" sz="3600" b="1" dirty="0">
              <a:solidFill>
                <a:srgbClr val="FFFA0A"/>
              </a:solidFill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2517" y="3276600"/>
            <a:ext cx="6874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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134735" y="877669"/>
            <a:ext cx="89380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FFFA0A"/>
                </a:solidFill>
                <a:latin typeface="Comic Sans MS" charset="0"/>
              </a:rPr>
              <a:t>How about Dust Disks</a:t>
            </a:r>
            <a:r>
              <a:rPr lang="en-US" sz="3600" b="1" dirty="0" smtClean="0">
                <a:solidFill>
                  <a:srgbClr val="FFFA0A"/>
                </a:solidFill>
                <a:latin typeface="Comic Sans MS" charset="0"/>
              </a:rPr>
              <a:t> at </a:t>
            </a:r>
            <a:r>
              <a:rPr lang="en-US" sz="3600" b="1" dirty="0" err="1" smtClean="0">
                <a:solidFill>
                  <a:srgbClr val="FFFA0A"/>
                </a:solidFill>
                <a:latin typeface="Comic Sans MS" charset="0"/>
              </a:rPr>
              <a:t>Kuiper</a:t>
            </a:r>
            <a:r>
              <a:rPr lang="en-US" sz="3600" b="1" dirty="0" smtClean="0">
                <a:solidFill>
                  <a:srgbClr val="FFFA0A"/>
                </a:solidFill>
                <a:latin typeface="Comic Sans MS" charset="0"/>
              </a:rPr>
              <a:t> Belts?</a:t>
            </a:r>
            <a:endParaRPr lang="en-US" sz="3600" b="1" dirty="0">
              <a:solidFill>
                <a:srgbClr val="FFFA0A"/>
              </a:solidFill>
              <a:latin typeface="Comic Sans MS" charset="0"/>
            </a:endParaRP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685800" y="2362200"/>
            <a:ext cx="8077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It all began with an unexpected</a:t>
            </a:r>
          </a:p>
          <a:p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detection of</a:t>
            </a:r>
            <a:r>
              <a:rPr lang="en-US" sz="3200" b="1" dirty="0" smtClean="0">
                <a:solidFill>
                  <a:schemeClr val="bg1"/>
                </a:solidFill>
                <a:latin typeface="Comic Sans MS" charset="0"/>
              </a:rPr>
              <a:t> 1 </a:t>
            </a:r>
            <a:r>
              <a:rPr lang="en-US" sz="3200" b="1" dirty="0" err="1" smtClean="0">
                <a:solidFill>
                  <a:schemeClr val="bg1"/>
                </a:solidFill>
                <a:latin typeface="Comic Sans MS" charset="0"/>
              </a:rPr>
              <a:t>keV</a:t>
            </a:r>
            <a:r>
              <a:rPr lang="en-US" sz="3200" b="1" dirty="0" smtClean="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X-ray emission </a:t>
            </a:r>
          </a:p>
          <a:p>
            <a:r>
              <a:rPr lang="en-US" sz="3200" b="1" dirty="0">
                <a:solidFill>
                  <a:schemeClr val="bg1"/>
                </a:solidFill>
                <a:latin typeface="Comic Sans MS" charset="0"/>
              </a:rPr>
              <a:t>from the central star of the Helix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Comic Sans MS" charset="0"/>
              </a:rPr>
              <a:t>Nebula.</a:t>
            </a:r>
          </a:p>
          <a:p>
            <a:endParaRPr lang="en-US" sz="3200" b="1" dirty="0" smtClean="0">
              <a:solidFill>
                <a:schemeClr val="bg1"/>
              </a:solidFill>
              <a:latin typeface="Comic Sans MS" charset="0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latin typeface="Comic Sans MS" charset="0"/>
              </a:rPr>
              <a:t>Is there a low-mass companion?</a:t>
            </a:r>
            <a:endParaRPr lang="en-US" sz="3200" b="1" dirty="0">
              <a:solidFill>
                <a:schemeClr val="bg1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elix_spitz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066800"/>
            <a:ext cx="8382000" cy="5581650"/>
          </a:xfrm>
          <a:prstGeom prst="rect">
            <a:avLst/>
          </a:prstGeom>
          <a:noFill/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52400" y="273050"/>
            <a:ext cx="8734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706"/>
                </a:solidFill>
                <a:latin typeface="Comic Sans MS" charset="0"/>
              </a:rPr>
              <a:t>Spitzer IRAC &amp; MIPS images of Helix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57200" y="1123950"/>
            <a:ext cx="893763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505"/>
                </a:solidFill>
                <a:latin typeface="Comic Sans MS" charset="0"/>
              </a:rPr>
              <a:t>3.6 </a:t>
            </a:r>
            <a:r>
              <a:rPr lang="en-US" sz="2000" b="1">
                <a:solidFill>
                  <a:srgbClr val="FF0505"/>
                </a:solidFill>
                <a:latin typeface="Comic Sans MS" charset="0"/>
                <a:sym typeface="Symbol" charset="2"/>
              </a:rPr>
              <a:t>m</a:t>
            </a:r>
            <a:endParaRPr lang="en-US" sz="2000" b="1">
              <a:latin typeface="Comic Sans MS" charset="0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436563" y="3886200"/>
            <a:ext cx="782637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505"/>
                </a:solidFill>
                <a:latin typeface="Comic Sans MS" charset="0"/>
              </a:rPr>
              <a:t>24 </a:t>
            </a:r>
            <a:r>
              <a:rPr lang="en-US" sz="2000" b="1">
                <a:solidFill>
                  <a:srgbClr val="FF0505"/>
                </a:solidFill>
                <a:latin typeface="Comic Sans MS" charset="0"/>
                <a:sym typeface="Symbol" charset="2"/>
              </a:rPr>
              <a:t>m</a:t>
            </a:r>
            <a:endParaRPr lang="en-US" sz="2000" b="1">
              <a:latin typeface="Comic Sans MS" charset="0"/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3200400" y="1123950"/>
            <a:ext cx="893763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505"/>
                </a:solidFill>
                <a:latin typeface="Comic Sans MS" charset="0"/>
              </a:rPr>
              <a:t>4.5 </a:t>
            </a:r>
            <a:r>
              <a:rPr lang="en-US" sz="2000" b="1">
                <a:solidFill>
                  <a:srgbClr val="FF0505"/>
                </a:solidFill>
                <a:latin typeface="Comic Sans MS" charset="0"/>
                <a:sym typeface="Symbol" charset="2"/>
              </a:rPr>
              <a:t>m</a:t>
            </a:r>
            <a:endParaRPr lang="en-US" sz="2000" b="1">
              <a:latin typeface="Comic Sans MS" charset="0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6019800" y="1123950"/>
            <a:ext cx="893763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505"/>
                </a:solidFill>
                <a:latin typeface="Comic Sans MS" charset="0"/>
              </a:rPr>
              <a:t>8.0 </a:t>
            </a:r>
            <a:r>
              <a:rPr lang="en-US" sz="2000" b="1">
                <a:solidFill>
                  <a:srgbClr val="FF0505"/>
                </a:solidFill>
                <a:latin typeface="Comic Sans MS" charset="0"/>
                <a:sym typeface="Symbol" charset="2"/>
              </a:rPr>
              <a:t>m</a:t>
            </a:r>
            <a:endParaRPr lang="en-US" sz="2000" b="1">
              <a:latin typeface="Comic Sans MS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3200400" y="3886200"/>
            <a:ext cx="782638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505"/>
                </a:solidFill>
                <a:latin typeface="Comic Sans MS" charset="0"/>
              </a:rPr>
              <a:t>70 </a:t>
            </a:r>
            <a:r>
              <a:rPr lang="en-US" sz="2000" b="1">
                <a:solidFill>
                  <a:srgbClr val="FF0505"/>
                </a:solidFill>
                <a:latin typeface="Comic Sans MS" charset="0"/>
                <a:sym typeface="Symbol" charset="2"/>
              </a:rPr>
              <a:t>m</a:t>
            </a:r>
            <a:endParaRPr lang="en-US" sz="2000" b="1">
              <a:latin typeface="Comic Sans MS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6019800" y="3886200"/>
            <a:ext cx="938213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505"/>
                </a:solidFill>
                <a:latin typeface="Comic Sans MS" charset="0"/>
              </a:rPr>
              <a:t>160 </a:t>
            </a:r>
            <a:r>
              <a:rPr lang="en-US" sz="2000" b="1">
                <a:solidFill>
                  <a:srgbClr val="FF0505"/>
                </a:solidFill>
                <a:latin typeface="Comic Sans MS" charset="0"/>
                <a:sym typeface="Symbol" charset="2"/>
              </a:rPr>
              <a:t>m</a:t>
            </a:r>
            <a:endParaRPr lang="en-US" sz="2000" b="1">
              <a:latin typeface="Comic Sans MS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295400" y="2286000"/>
            <a:ext cx="7086600" cy="70167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PAH and line emission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3581400" y="4572000"/>
            <a:ext cx="4800600" cy="131127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Dust continuum</a:t>
            </a:r>
          </a:p>
          <a:p>
            <a:pPr algn="ctr"/>
            <a:r>
              <a:rPr lang="en-US" sz="4000" b="1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emission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nimBg="1"/>
      <p:bldP spid="358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elix_spitz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066800"/>
            <a:ext cx="8382000" cy="5581650"/>
          </a:xfrm>
          <a:prstGeom prst="rect">
            <a:avLst/>
          </a:prstGeom>
          <a:noFill/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52400" y="273050"/>
            <a:ext cx="8734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706"/>
                </a:solidFill>
                <a:latin typeface="Comic Sans MS" charset="0"/>
              </a:rPr>
              <a:t>Spitzer IRAC &amp; MIPS images of Helix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57200" y="1123950"/>
            <a:ext cx="893763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505"/>
                </a:solidFill>
                <a:latin typeface="Comic Sans MS" charset="0"/>
              </a:rPr>
              <a:t>3.6 </a:t>
            </a:r>
            <a:r>
              <a:rPr lang="en-US" sz="2000" b="1">
                <a:solidFill>
                  <a:srgbClr val="FF0505"/>
                </a:solidFill>
                <a:latin typeface="Comic Sans MS" charset="0"/>
                <a:sym typeface="Symbol" charset="2"/>
              </a:rPr>
              <a:t>m</a:t>
            </a:r>
            <a:endParaRPr lang="en-US" sz="2000" b="1">
              <a:latin typeface="Comic Sans MS" charset="0"/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36563" y="3886200"/>
            <a:ext cx="782637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505"/>
                </a:solidFill>
                <a:latin typeface="Comic Sans MS" charset="0"/>
              </a:rPr>
              <a:t>24 </a:t>
            </a:r>
            <a:r>
              <a:rPr lang="en-US" sz="2000" b="1">
                <a:solidFill>
                  <a:srgbClr val="FF0505"/>
                </a:solidFill>
                <a:latin typeface="Comic Sans MS" charset="0"/>
                <a:sym typeface="Symbol" charset="2"/>
              </a:rPr>
              <a:t>m</a:t>
            </a:r>
            <a:endParaRPr lang="en-US" sz="2000" b="1">
              <a:latin typeface="Comic Sans MS" charset="0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3200400" y="1123950"/>
            <a:ext cx="893763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505"/>
                </a:solidFill>
                <a:latin typeface="Comic Sans MS" charset="0"/>
              </a:rPr>
              <a:t>4.5 </a:t>
            </a:r>
            <a:r>
              <a:rPr lang="en-US" sz="2000" b="1">
                <a:solidFill>
                  <a:srgbClr val="FF0505"/>
                </a:solidFill>
                <a:latin typeface="Comic Sans MS" charset="0"/>
                <a:sym typeface="Symbol" charset="2"/>
              </a:rPr>
              <a:t>m</a:t>
            </a:r>
            <a:endParaRPr lang="en-US" sz="2000" b="1">
              <a:latin typeface="Comic Sans MS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6019800" y="1123950"/>
            <a:ext cx="893763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505"/>
                </a:solidFill>
                <a:latin typeface="Comic Sans MS" charset="0"/>
              </a:rPr>
              <a:t>8.0 </a:t>
            </a:r>
            <a:r>
              <a:rPr lang="en-US" sz="2000" b="1">
                <a:solidFill>
                  <a:srgbClr val="FF0505"/>
                </a:solidFill>
                <a:latin typeface="Comic Sans MS" charset="0"/>
                <a:sym typeface="Symbol" charset="2"/>
              </a:rPr>
              <a:t>m</a:t>
            </a:r>
            <a:endParaRPr lang="en-US" sz="2000" b="1">
              <a:latin typeface="Comic Sans MS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3200400" y="3886200"/>
            <a:ext cx="782638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505"/>
                </a:solidFill>
                <a:latin typeface="Comic Sans MS" charset="0"/>
              </a:rPr>
              <a:t>70 </a:t>
            </a:r>
            <a:r>
              <a:rPr lang="en-US" sz="2000" b="1">
                <a:solidFill>
                  <a:srgbClr val="FF0505"/>
                </a:solidFill>
                <a:latin typeface="Comic Sans MS" charset="0"/>
                <a:sym typeface="Symbol" charset="2"/>
              </a:rPr>
              <a:t>m</a:t>
            </a:r>
            <a:endParaRPr lang="en-US" sz="2000" b="1">
              <a:latin typeface="Comic Sans MS" charset="0"/>
            </a:endParaRP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6019800" y="3886200"/>
            <a:ext cx="938213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505"/>
                </a:solidFill>
                <a:latin typeface="Comic Sans MS" charset="0"/>
              </a:rPr>
              <a:t>160 </a:t>
            </a:r>
            <a:r>
              <a:rPr lang="en-US" sz="2000" b="1" dirty="0" err="1">
                <a:solidFill>
                  <a:srgbClr val="FF0505"/>
                </a:solidFill>
                <a:latin typeface="Comic Sans MS" charset="0"/>
                <a:sym typeface="Symbol" charset="2"/>
              </a:rPr>
              <a:t>m</a:t>
            </a:r>
            <a:endParaRPr lang="en-US" sz="2000" b="1" dirty="0">
              <a:latin typeface="Comic Sans MS" charset="0"/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 flipV="1">
            <a:off x="3962400" y="5334000"/>
            <a:ext cx="4572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 flipV="1">
            <a:off x="1143000" y="5334000"/>
            <a:ext cx="4572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127125" y="1279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52400" y="533400"/>
            <a:ext cx="8715375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706"/>
                </a:solidFill>
                <a:latin typeface="Comic Sans MS" charset="0"/>
              </a:rPr>
              <a:t>   What Is the Central Emission?</a:t>
            </a:r>
          </a:p>
          <a:p>
            <a:endParaRPr lang="en-US" sz="3600" b="1">
              <a:solidFill>
                <a:srgbClr val="FFF706"/>
              </a:solidFill>
              <a:latin typeface="Comic Sans MS" charset="0"/>
            </a:endParaRPr>
          </a:p>
          <a:p>
            <a:pPr>
              <a:lnSpc>
                <a:spcPct val="30000"/>
              </a:lnSpc>
            </a:pPr>
            <a:endParaRPr lang="en-US" sz="3600" b="1">
              <a:solidFill>
                <a:srgbClr val="FFF706"/>
              </a:solidFill>
              <a:latin typeface="Comic Sans MS" charset="0"/>
            </a:endParaRPr>
          </a:p>
          <a:p>
            <a:r>
              <a:rPr lang="en-US" sz="3200" b="1">
                <a:solidFill>
                  <a:schemeClr val="bg1"/>
                </a:solidFill>
                <a:latin typeface="Comic Sans MS" charset="0"/>
              </a:rPr>
              <a:t>   O IV has a line at 25.89 </a:t>
            </a:r>
            <a:r>
              <a:rPr lang="en-US" sz="3200" b="1">
                <a:solidFill>
                  <a:schemeClr val="bg1"/>
                </a:solidFill>
                <a:latin typeface="Comic Sans MS" charset="0"/>
                <a:sym typeface="Symbol" charset="2"/>
              </a:rPr>
              <a:t>m</a:t>
            </a:r>
          </a:p>
          <a:p>
            <a:endParaRPr lang="en-US" sz="3200" b="1">
              <a:solidFill>
                <a:schemeClr val="bg1"/>
              </a:solidFill>
              <a:latin typeface="Comic Sans MS" charset="0"/>
              <a:sym typeface="Symbol" charset="2"/>
            </a:endParaRPr>
          </a:p>
          <a:p>
            <a:r>
              <a:rPr lang="en-US" sz="3200" b="1">
                <a:solidFill>
                  <a:schemeClr val="bg1"/>
                </a:solidFill>
                <a:latin typeface="Comic Sans MS" charset="0"/>
                <a:sym typeface="Symbol" charset="2"/>
              </a:rPr>
              <a:t>   Excitation Potentials of O IV and He II</a:t>
            </a:r>
          </a:p>
          <a:p>
            <a:r>
              <a:rPr lang="en-US" sz="3200" b="1">
                <a:solidFill>
                  <a:schemeClr val="bg1"/>
                </a:solidFill>
                <a:latin typeface="Comic Sans MS" charset="0"/>
                <a:sym typeface="Symbol" charset="2"/>
              </a:rPr>
              <a:t>   are both ~ 54 eV.  </a:t>
            </a:r>
          </a:p>
          <a:p>
            <a:endParaRPr lang="en-US" sz="3200" b="1">
              <a:solidFill>
                <a:schemeClr val="bg1"/>
              </a:solidFill>
              <a:latin typeface="Comic Sans MS" charset="0"/>
              <a:sym typeface="Symbol" charset="2"/>
            </a:endParaRPr>
          </a:p>
          <a:p>
            <a:r>
              <a:rPr lang="en-US" sz="3200" b="1">
                <a:solidFill>
                  <a:schemeClr val="bg1"/>
                </a:solidFill>
                <a:latin typeface="Comic Sans MS" charset="0"/>
                <a:sym typeface="Symbol" charset="2"/>
              </a:rPr>
              <a:t>   If we see [O IV] 25.89 m, we should </a:t>
            </a:r>
          </a:p>
          <a:p>
            <a:r>
              <a:rPr lang="en-US" sz="3200" b="1">
                <a:solidFill>
                  <a:schemeClr val="bg1"/>
                </a:solidFill>
                <a:latin typeface="Comic Sans MS" charset="0"/>
                <a:sym typeface="Symbol" charset="2"/>
              </a:rPr>
              <a:t>   see He II 4686 Å 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elix_hst"/>
          <p:cNvPicPr>
            <a:picLocks noChangeAspect="1" noChangeArrowheads="1"/>
          </p:cNvPicPr>
          <p:nvPr/>
        </p:nvPicPr>
        <p:blipFill>
          <a:blip r:embed="rId3">
            <a:lum bright="-12000" contrast="-6000"/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omic Sans MS" charset="0"/>
              </a:rPr>
              <a:t>Diffuse He II Emission at Center</a:t>
            </a:r>
            <a:endParaRPr lang="en-US" sz="4000" b="1" dirty="0">
              <a:solidFill>
                <a:schemeClr val="bg1"/>
              </a:solidFill>
              <a:latin typeface="Comic Sans MS" charset="0"/>
              <a:sym typeface="Symbol" charset="2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74675" y="5943600"/>
            <a:ext cx="81170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omic Sans MS" charset="0"/>
              </a:rPr>
              <a:t>BUT, no</a:t>
            </a:r>
            <a:r>
              <a:rPr lang="en-US" sz="4000" b="1" dirty="0" smtClean="0">
                <a:solidFill>
                  <a:schemeClr val="bg1"/>
                </a:solidFill>
                <a:latin typeface="Comic Sans MS" charset="0"/>
              </a:rPr>
              <a:t> point </a:t>
            </a:r>
            <a:r>
              <a:rPr lang="en-US" sz="4000" b="1" dirty="0">
                <a:solidFill>
                  <a:schemeClr val="bg1"/>
                </a:solidFill>
                <a:latin typeface="Comic Sans MS" charset="0"/>
              </a:rPr>
              <a:t>source in He II !</a:t>
            </a:r>
            <a:r>
              <a:rPr lang="en-US" sz="4000" b="1" dirty="0">
                <a:solidFill>
                  <a:schemeClr val="bg1"/>
                </a:solidFill>
                <a:latin typeface="Comic Sans MS" charset="0"/>
                <a:sym typeface="Symbol" charset="2"/>
              </a:rPr>
              <a:t>  </a:t>
            </a:r>
            <a:endParaRPr lang="en-US" sz="2800" b="1" dirty="0"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5" name="Picture 5" descr="Helix_IRAC_MIPS"/>
          <p:cNvPicPr>
            <a:picLocks noChangeAspect="1" noChangeArrowheads="1"/>
          </p:cNvPicPr>
          <p:nvPr/>
        </p:nvPicPr>
        <p:blipFill>
          <a:blip r:embed="rId3"/>
          <a:srcRect l="6627" t="1192" r="6598" b="8243"/>
          <a:stretch>
            <a:fillRect/>
          </a:stretch>
        </p:blipFill>
        <p:spPr bwMode="auto">
          <a:xfrm>
            <a:off x="1371600" y="1423988"/>
            <a:ext cx="6324600" cy="5281612"/>
          </a:xfrm>
          <a:prstGeom prst="rect">
            <a:avLst/>
          </a:prstGeom>
          <a:noFill/>
        </p:spPr>
      </p:pic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822325" y="152400"/>
            <a:ext cx="7791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rgbClr val="FFFA0A"/>
                </a:solidFill>
                <a:latin typeface="Comic Sans MS" charset="0"/>
              </a:rPr>
              <a:t>The central point source must be </a:t>
            </a:r>
          </a:p>
          <a:p>
            <a:pPr algn="ctr"/>
            <a:r>
              <a:rPr lang="en-US" sz="3600" b="1">
                <a:solidFill>
                  <a:srgbClr val="FFFA0A"/>
                </a:solidFill>
                <a:latin typeface="Comic Sans MS" charset="0"/>
              </a:rPr>
              <a:t>dominated by continuum emission 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522288" y="322263"/>
            <a:ext cx="81645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FFF706"/>
                </a:solidFill>
                <a:latin typeface="Comic Sans MS" charset="0"/>
              </a:rPr>
              <a:t>The Central Source of the Helix Nebula</a:t>
            </a:r>
          </a:p>
          <a:p>
            <a:pPr algn="ctr"/>
            <a:r>
              <a:rPr lang="en-US" sz="3200" b="1">
                <a:solidFill>
                  <a:srgbClr val="FFF706"/>
                </a:solidFill>
                <a:latin typeface="Comic Sans MS" charset="0"/>
              </a:rPr>
              <a:t>Is Indeed a  Continuum Source</a:t>
            </a:r>
            <a:endParaRPr lang="en-US" sz="3600" b="1">
              <a:solidFill>
                <a:srgbClr val="FFF706"/>
              </a:solidFill>
              <a:latin typeface="Comic Sans MS" charset="0"/>
            </a:endParaRPr>
          </a:p>
        </p:txBody>
      </p:sp>
      <p:pic>
        <p:nvPicPr>
          <p:cNvPr id="48131" name="Picture 3" descr="Helix_WD_IRS"/>
          <p:cNvPicPr>
            <a:picLocks noChangeAspect="1" noChangeArrowheads="1"/>
          </p:cNvPicPr>
          <p:nvPr/>
        </p:nvPicPr>
        <p:blipFill>
          <a:blip r:embed="rId3">
            <a:lum bright="-42000" contrast="66000"/>
          </a:blip>
          <a:srcRect/>
          <a:stretch>
            <a:fillRect/>
          </a:stretch>
        </p:blipFill>
        <p:spPr bwMode="auto">
          <a:xfrm>
            <a:off x="1447800" y="1447800"/>
            <a:ext cx="6400800" cy="4906980"/>
          </a:xfrm>
          <a:prstGeom prst="rect">
            <a:avLst/>
          </a:prstGeom>
          <a:noFill/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268537" y="1905000"/>
            <a:ext cx="2151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0802"/>
                </a:solidFill>
                <a:latin typeface="Comic Sans MS" charset="0"/>
              </a:rPr>
              <a:t>WD+background</a:t>
            </a:r>
            <a:endParaRPr lang="en-US" sz="2000" dirty="0">
              <a:latin typeface="Comic Sans MS" charset="0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209800" y="4343400"/>
            <a:ext cx="3043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802"/>
                </a:solidFill>
                <a:latin typeface="Comic Sans MS" charset="0"/>
              </a:rPr>
              <a:t>Background-subtracted</a:t>
            </a:r>
            <a:endParaRPr lang="en-US" sz="2000" dirty="0">
              <a:latin typeface="Comic Sans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928" y="6320135"/>
            <a:ext cx="4404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7FF10"/>
                </a:solidFill>
                <a:latin typeface="Comic Sans MS"/>
                <a:cs typeface="Comic Sans MS"/>
              </a:rPr>
              <a:t>Su, Chu, </a:t>
            </a:r>
            <a:r>
              <a:rPr lang="en-US" b="1" dirty="0" err="1" smtClean="0">
                <a:solidFill>
                  <a:srgbClr val="77FF10"/>
                </a:solidFill>
                <a:latin typeface="Comic Sans MS"/>
                <a:cs typeface="Comic Sans MS"/>
              </a:rPr>
              <a:t>Rieke</a:t>
            </a:r>
            <a:r>
              <a:rPr lang="en-US" b="1" dirty="0" smtClean="0">
                <a:solidFill>
                  <a:srgbClr val="77FF10"/>
                </a:solidFill>
                <a:latin typeface="Comic Sans MS"/>
                <a:cs typeface="Comic Sans MS"/>
              </a:rPr>
              <a:t>, et al. 2007</a:t>
            </a:r>
            <a:endParaRPr lang="en-US" b="1" dirty="0">
              <a:solidFill>
                <a:srgbClr val="77FF1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482863" y="322263"/>
            <a:ext cx="82433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FFF706"/>
                </a:solidFill>
                <a:latin typeface="Comic Sans MS" charset="0"/>
              </a:rPr>
              <a:t>The Central Source of the Helix Nebula</a:t>
            </a:r>
            <a:endParaRPr lang="en-US" sz="3200" b="1" dirty="0" smtClean="0">
              <a:solidFill>
                <a:srgbClr val="FFF706"/>
              </a:solidFill>
              <a:latin typeface="Comic Sans MS" charset="0"/>
            </a:endParaRPr>
          </a:p>
          <a:p>
            <a:pPr algn="ctr"/>
            <a:r>
              <a:rPr lang="en-US" sz="3200" b="1" dirty="0" smtClean="0">
                <a:solidFill>
                  <a:srgbClr val="FFF706"/>
                </a:solidFill>
                <a:latin typeface="Comic Sans MS" charset="0"/>
              </a:rPr>
              <a:t>Spectral </a:t>
            </a:r>
            <a:r>
              <a:rPr lang="en-US" sz="3200" b="1" dirty="0">
                <a:solidFill>
                  <a:srgbClr val="FFF706"/>
                </a:solidFill>
                <a:latin typeface="Comic Sans MS" charset="0"/>
              </a:rPr>
              <a:t>Energy Distribution</a:t>
            </a:r>
            <a:endParaRPr lang="en-US" sz="3600" b="1" dirty="0">
              <a:solidFill>
                <a:srgbClr val="FFF706"/>
              </a:solidFill>
              <a:latin typeface="Comic Sans MS" charset="0"/>
            </a:endParaRPr>
          </a:p>
        </p:txBody>
      </p:sp>
      <p:pic>
        <p:nvPicPr>
          <p:cNvPr id="50179" name="Picture 3" descr="Helix_WD_SED"/>
          <p:cNvPicPr>
            <a:picLocks noChangeAspect="1" noChangeArrowheads="1"/>
          </p:cNvPicPr>
          <p:nvPr/>
        </p:nvPicPr>
        <p:blipFill>
          <a:blip r:embed="rId3">
            <a:lum bright="-36000" contrast="54000"/>
          </a:blip>
          <a:srcRect/>
          <a:stretch>
            <a:fillRect/>
          </a:stretch>
        </p:blipFill>
        <p:spPr bwMode="auto">
          <a:xfrm>
            <a:off x="1066800" y="1724835"/>
            <a:ext cx="7010400" cy="444736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01805" y="6320135"/>
            <a:ext cx="4404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7FF10"/>
                </a:solidFill>
                <a:latin typeface="Comic Sans MS"/>
                <a:cs typeface="Comic Sans MS"/>
              </a:rPr>
              <a:t>Su, Chu, </a:t>
            </a:r>
            <a:r>
              <a:rPr lang="en-US" b="1" dirty="0" err="1" smtClean="0">
                <a:solidFill>
                  <a:srgbClr val="77FF10"/>
                </a:solidFill>
                <a:latin typeface="Comic Sans MS"/>
                <a:cs typeface="Comic Sans MS"/>
              </a:rPr>
              <a:t>Rieke</a:t>
            </a:r>
            <a:r>
              <a:rPr lang="en-US" b="1" dirty="0" smtClean="0">
                <a:solidFill>
                  <a:srgbClr val="77FF10"/>
                </a:solidFill>
                <a:latin typeface="Comic Sans MS"/>
                <a:cs typeface="Comic Sans MS"/>
              </a:rPr>
              <a:t>, et al. 2007</a:t>
            </a:r>
            <a:endParaRPr lang="en-US" b="1" dirty="0">
              <a:solidFill>
                <a:srgbClr val="77FF1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rd2E">
            <a:hlinkClick r:id="" action="ppaction://noaction"/>
          </p:cNvPr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09675"/>
            <a:ext cx="827405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87400" y="304800"/>
            <a:ext cx="751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706"/>
                </a:solidFill>
                <a:latin typeface="Comic Sans MS" charset="0"/>
              </a:rPr>
              <a:t>Stellar Evolution </a:t>
            </a:r>
            <a:r>
              <a:rPr lang="en-US" sz="3600" b="1">
                <a:solidFill>
                  <a:srgbClr val="FFF706"/>
                </a:solidFill>
                <a:latin typeface="Comic Sans MS" charset="0"/>
                <a:sym typeface="Wingdings 3" charset="2"/>
              </a:rPr>
              <a:t></a:t>
            </a:r>
            <a:r>
              <a:rPr lang="en-US" sz="3600" b="1">
                <a:solidFill>
                  <a:srgbClr val="FFF706"/>
                </a:solidFill>
                <a:latin typeface="Comic Sans MS" charset="0"/>
              </a:rPr>
              <a:t> White Dwarf</a:t>
            </a:r>
            <a:endParaRPr lang="en-US" sz="4000" b="1">
              <a:solidFill>
                <a:srgbClr val="FFF706"/>
              </a:solidFill>
              <a:latin typeface="Comic Sans MS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800600" y="6400800"/>
            <a:ext cx="403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 charset="2"/>
              <a:buNone/>
            </a:pPr>
            <a:r>
              <a:rPr lang="de-DE" sz="2000" b="1">
                <a:solidFill>
                  <a:schemeClr val="bg1"/>
                </a:solidFill>
                <a:latin typeface="Comic Sans MS" charset="0"/>
              </a:rPr>
              <a:t>Steffen &amp; Schönberner (2006)</a:t>
            </a:r>
            <a:endParaRPr lang="en-US" sz="32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015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706"/>
                </a:solidFill>
                <a:latin typeface="Comic Sans MS" charset="0"/>
              </a:rPr>
              <a:t>What Is the Central Point Source?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52400" y="5359400"/>
            <a:ext cx="8766175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D = ( 278 / T</a:t>
            </a:r>
            <a:r>
              <a:rPr lang="en-US" sz="2800" b="1" baseline="-25000">
                <a:solidFill>
                  <a:schemeClr val="bg1"/>
                </a:solidFill>
                <a:latin typeface="Comic Sans MS" charset="0"/>
              </a:rPr>
              <a:t>g</a:t>
            </a: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)</a:t>
            </a:r>
            <a:r>
              <a:rPr lang="en-US" sz="2800" b="1" baseline="30000">
                <a:solidFill>
                  <a:schemeClr val="bg1"/>
                </a:solidFill>
                <a:latin typeface="Comic Sans MS" charset="0"/>
              </a:rPr>
              <a:t> 2</a:t>
            </a: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  ( L</a:t>
            </a:r>
            <a:r>
              <a:rPr lang="en-US" sz="2800" b="1" baseline="-25000">
                <a:solidFill>
                  <a:schemeClr val="bg1"/>
                </a:solidFill>
                <a:latin typeface="Comic Sans MS" charset="0"/>
              </a:rPr>
              <a:t>* </a:t>
            </a: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/ L</a:t>
            </a:r>
            <a:r>
              <a:rPr lang="en-US" sz="1800" b="1">
                <a:solidFill>
                  <a:schemeClr val="bg1"/>
                </a:solidFill>
                <a:latin typeface="Comic Sans MS" charset="0"/>
                <a:sym typeface="Wingdings 2" charset="2"/>
              </a:rPr>
              <a:t></a:t>
            </a: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 )</a:t>
            </a:r>
            <a:r>
              <a:rPr lang="en-US" sz="2800" b="1" baseline="30000">
                <a:solidFill>
                  <a:schemeClr val="bg1"/>
                </a:solidFill>
                <a:latin typeface="Comic Sans MS" charset="0"/>
              </a:rPr>
              <a:t> 0.5  </a:t>
            </a:r>
            <a:r>
              <a:rPr lang="en-US" sz="3200" b="1">
                <a:solidFill>
                  <a:schemeClr val="bg1"/>
                </a:solidFill>
                <a:latin typeface="Comic Sans MS" charset="0"/>
              </a:rPr>
              <a:t>~  50-100 AU</a:t>
            </a:r>
            <a:endParaRPr lang="en-US" sz="3600" b="1">
              <a:solidFill>
                <a:schemeClr val="bg1"/>
              </a:solidFill>
              <a:latin typeface="Comic Sans MS" charset="0"/>
            </a:endParaRPr>
          </a:p>
          <a:p>
            <a:r>
              <a:rPr lang="en-US" sz="3600" b="1">
                <a:solidFill>
                  <a:srgbClr val="7CFFF2"/>
                </a:solidFill>
                <a:latin typeface="Comic Sans MS" charset="0"/>
              </a:rPr>
              <a:t>Dust disk produced by colliding KBOs.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68300" y="3657600"/>
            <a:ext cx="76327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omic Sans MS" charset="0"/>
                <a:sym typeface="Symbol" charset="2"/>
              </a:rPr>
              <a:t>L = A T</a:t>
            </a:r>
            <a:r>
              <a:rPr lang="en-US" sz="3600" b="1" baseline="-25000">
                <a:solidFill>
                  <a:schemeClr val="bg1"/>
                </a:solidFill>
                <a:latin typeface="Comic Sans MS" charset="0"/>
              </a:rPr>
              <a:t>g</a:t>
            </a:r>
            <a:r>
              <a:rPr lang="en-US" sz="4200" b="1" baseline="30000">
                <a:solidFill>
                  <a:schemeClr val="bg1"/>
                </a:solidFill>
                <a:latin typeface="Comic Sans MS" charset="0"/>
              </a:rPr>
              <a:t>4   </a:t>
            </a:r>
            <a:r>
              <a:rPr lang="en-US" sz="4200" b="1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en-US" sz="4200" b="1">
                <a:solidFill>
                  <a:schemeClr val="bg1"/>
                </a:solidFill>
                <a:latin typeface="Comic Sans MS" charset="0"/>
                <a:sym typeface="Symbol" charset="2"/>
              </a:rPr>
              <a:t></a:t>
            </a:r>
            <a:r>
              <a:rPr lang="en-US" sz="4200" b="1">
                <a:solidFill>
                  <a:schemeClr val="bg1"/>
                </a:solidFill>
                <a:latin typeface="Comic Sans MS" charset="0"/>
              </a:rPr>
              <a:t>  A ~ 8.5 AU</a:t>
            </a:r>
            <a:r>
              <a:rPr lang="en-US" sz="4200" b="1" baseline="30000">
                <a:solidFill>
                  <a:schemeClr val="bg1"/>
                </a:solidFill>
                <a:latin typeface="Comic Sans MS" charset="0"/>
              </a:rPr>
              <a:t>2</a:t>
            </a:r>
          </a:p>
          <a:p>
            <a:r>
              <a:rPr lang="en-US" sz="3600" b="1">
                <a:solidFill>
                  <a:srgbClr val="7CFFF2"/>
                </a:solidFill>
                <a:latin typeface="Comic Sans MS" charset="0"/>
                <a:sym typeface="Symbol" charset="2"/>
              </a:rPr>
              <a:t>Only a dust disk can be so large.</a:t>
            </a:r>
            <a:endParaRPr lang="en-US"/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65125" y="1576388"/>
            <a:ext cx="828516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omic Sans MS" charset="0"/>
              </a:rPr>
              <a:t>The spectral energy distribution</a:t>
            </a:r>
          </a:p>
          <a:p>
            <a:r>
              <a:rPr lang="en-US" sz="3600" b="1">
                <a:solidFill>
                  <a:schemeClr val="bg1"/>
                </a:solidFill>
                <a:latin typeface="Comic Sans MS" charset="0"/>
              </a:rPr>
              <a:t>suggests a temperature of ~ 100 K.</a:t>
            </a:r>
          </a:p>
          <a:p>
            <a:r>
              <a:rPr lang="en-US" sz="3600" b="1">
                <a:solidFill>
                  <a:srgbClr val="7CFFF2"/>
                </a:solidFill>
                <a:latin typeface="Comic Sans MS" charset="0"/>
                <a:sym typeface="Symbol" charset="2"/>
              </a:rPr>
              <a:t>Too cold to be a star.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  <p:bldP spid="52228" grpId="0"/>
      <p:bldP spid="522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2286000" y="5383213"/>
            <a:ext cx="5029200" cy="706437"/>
          </a:xfrm>
          <a:prstGeom prst="rect">
            <a:avLst/>
          </a:prstGeom>
          <a:solidFill>
            <a:srgbClr val="000000">
              <a:alpha val="4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111" name="Text Box 7"/>
          <p:cNvSpPr txBox="1">
            <a:spLocks noChangeArrowheads="1"/>
          </p:cNvSpPr>
          <p:nvPr/>
        </p:nvSpPr>
        <p:spPr bwMode="auto">
          <a:xfrm>
            <a:off x="381000" y="381000"/>
            <a:ext cx="830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FF0802"/>
              </a:buClr>
              <a:buSzPct val="150000"/>
            </a:pPr>
            <a:r>
              <a:rPr lang="en-US" sz="3600" b="1" dirty="0">
                <a:solidFill>
                  <a:schemeClr val="bg1"/>
                </a:solidFill>
                <a:latin typeface="Comic Sans MS" charset="0"/>
              </a:rPr>
              <a:t>  </a:t>
            </a:r>
            <a:r>
              <a:rPr lang="en-US" sz="3200" b="1" dirty="0">
                <a:solidFill>
                  <a:srgbClr val="FFFA04"/>
                </a:solidFill>
                <a:latin typeface="Comic Sans MS" charset="0"/>
              </a:rPr>
              <a:t>Do other </a:t>
            </a:r>
            <a:r>
              <a:rPr lang="en-US" sz="3200" b="1" dirty="0" err="1">
                <a:solidFill>
                  <a:srgbClr val="FFFA04"/>
                </a:solidFill>
                <a:latin typeface="Comic Sans MS" charset="0"/>
              </a:rPr>
              <a:t>WDs</a:t>
            </a:r>
            <a:r>
              <a:rPr lang="en-US" sz="3200" b="1" dirty="0">
                <a:solidFill>
                  <a:srgbClr val="FFFA04"/>
                </a:solidFill>
                <a:latin typeface="Comic Sans MS" charset="0"/>
              </a:rPr>
              <a:t> show</a:t>
            </a:r>
            <a:r>
              <a:rPr lang="en-US" sz="3200" b="1" dirty="0" smtClean="0">
                <a:solidFill>
                  <a:srgbClr val="FFFA04"/>
                </a:solidFill>
                <a:latin typeface="Comic Sans MS" charset="0"/>
              </a:rPr>
              <a:t> KBO </a:t>
            </a:r>
            <a:r>
              <a:rPr lang="en-US" sz="3200" b="1" dirty="0">
                <a:solidFill>
                  <a:srgbClr val="FFFA04"/>
                </a:solidFill>
                <a:latin typeface="Comic Sans MS" charset="0"/>
              </a:rPr>
              <a:t>dust disks?</a:t>
            </a:r>
          </a:p>
        </p:txBody>
      </p:sp>
      <p:pic>
        <p:nvPicPr>
          <p:cNvPr id="12" name="Picture 11" descr="dust_T_curves_40A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64" y="1883664"/>
            <a:ext cx="6667500" cy="47625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3" name="Straight Connector 12"/>
          <p:cNvCxnSpPr/>
          <p:nvPr/>
        </p:nvCxnSpPr>
        <p:spPr>
          <a:xfrm>
            <a:off x="1828800" y="4114800"/>
            <a:ext cx="5562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0" y="4234696"/>
            <a:ext cx="9144000" cy="1785104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tIns="274320" bIns="274320">
            <a:prstTxWarp prst="textNoShape">
              <a:avLst/>
            </a:prstTxWarp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smtClean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Spitzer MIPS can detect these around hot </a:t>
            </a:r>
            <a:r>
              <a:rPr lang="en-US" sz="4000" b="1" dirty="0" err="1" smtClean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WDs</a:t>
            </a:r>
            <a:r>
              <a:rPr lang="en-US" sz="4000" b="1" dirty="0" smtClean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 ~ 100,000 K</a:t>
            </a:r>
            <a:endParaRPr lang="en-US" sz="4800" b="1" dirty="0" smtClean="0">
              <a:solidFill>
                <a:srgbClr val="FF05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alkboard"/>
              <a:cs typeface="Chalkboard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53689" y="1143000"/>
            <a:ext cx="70949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Distance &gt; 20 AU, dust temperatures &gt;100 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</a:rPr>
              <a:t>K</a:t>
            </a:r>
            <a:endParaRPr lang="en-US" b="1" dirty="0">
              <a:solidFill>
                <a:schemeClr val="bg1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066800" y="1524000"/>
            <a:ext cx="6530975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Clr>
                <a:srgbClr val="11FAFF"/>
              </a:buClr>
              <a:buFont typeface="Wingdings" charset="2"/>
              <a:buChar char="Ø"/>
            </a:pP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  Spitzer Cycle 4 program</a:t>
            </a:r>
          </a:p>
          <a:p>
            <a:pPr>
              <a:lnSpc>
                <a:spcPct val="130000"/>
              </a:lnSpc>
            </a:pP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    MIPS 24 um Survey of Hot WDs</a:t>
            </a:r>
            <a:endParaRPr lang="en-US" sz="2800" b="1">
              <a:solidFill>
                <a:srgbClr val="FFF706"/>
              </a:solidFill>
              <a:latin typeface="Comic Sans MS" charset="0"/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990600" y="3048000"/>
            <a:ext cx="6750566" cy="16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buClr>
                <a:srgbClr val="11FAFF"/>
              </a:buClr>
              <a:buFont typeface="Wingdings" charset="2"/>
              <a:buChar char="Ø"/>
            </a:pPr>
            <a:r>
              <a:rPr lang="en-US" sz="2800" b="1" dirty="0">
                <a:solidFill>
                  <a:srgbClr val="DFFF5E"/>
                </a:solidFill>
                <a:latin typeface="Comic Sans MS" charset="0"/>
              </a:rPr>
              <a:t>  </a:t>
            </a:r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Selected a sample of </a:t>
            </a:r>
            <a:r>
              <a:rPr lang="en-US" sz="2800" b="1" dirty="0" smtClean="0">
                <a:solidFill>
                  <a:schemeClr val="bg1"/>
                </a:solidFill>
                <a:latin typeface="Comic Sans MS" charset="0"/>
              </a:rPr>
              <a:t>71 </a:t>
            </a:r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hot </a:t>
            </a:r>
            <a:r>
              <a:rPr lang="en-US" sz="2800" b="1" dirty="0" err="1">
                <a:solidFill>
                  <a:schemeClr val="bg1"/>
                </a:solidFill>
                <a:latin typeface="Comic Sans MS" charset="0"/>
              </a:rPr>
              <a:t>WDs</a:t>
            </a:r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 </a:t>
            </a:r>
          </a:p>
          <a:p>
            <a:pPr>
              <a:lnSpc>
                <a:spcPct val="120000"/>
              </a:lnSpc>
              <a:buClr>
                <a:srgbClr val="11FAFF"/>
              </a:buClr>
              <a:buFont typeface="Wingdings" charset="2"/>
              <a:buNone/>
            </a:pPr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    or pre-</a:t>
            </a:r>
            <a:r>
              <a:rPr lang="en-US" sz="2800" b="1" dirty="0" err="1">
                <a:solidFill>
                  <a:schemeClr val="bg1"/>
                </a:solidFill>
                <a:latin typeface="Comic Sans MS" charset="0"/>
              </a:rPr>
              <a:t>WDs</a:t>
            </a:r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  (&gt; 100,000 K).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    Each WD was observed for 420 </a:t>
            </a:r>
            <a:r>
              <a:rPr lang="en-US" sz="2800" b="1" dirty="0" err="1" smtClean="0">
                <a:solidFill>
                  <a:schemeClr val="bg1"/>
                </a:solidFill>
                <a:latin typeface="Comic Sans MS" charset="0"/>
              </a:rPr>
              <a:t>s</a:t>
            </a:r>
            <a:r>
              <a:rPr lang="en-US" sz="2800" b="1" dirty="0" smtClean="0">
                <a:solidFill>
                  <a:schemeClr val="bg1"/>
                </a:solidFill>
                <a:latin typeface="Comic Sans MS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381000" y="381000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FF0802"/>
              </a:buClr>
              <a:buSzPct val="150000"/>
            </a:pPr>
            <a:r>
              <a:rPr lang="en-US" sz="3600" b="1" dirty="0">
                <a:solidFill>
                  <a:schemeClr val="bg1"/>
                </a:solidFill>
                <a:latin typeface="Comic Sans MS" charset="0"/>
              </a:rPr>
              <a:t>  </a:t>
            </a:r>
            <a:r>
              <a:rPr lang="en-US" sz="3200" b="1" dirty="0">
                <a:solidFill>
                  <a:srgbClr val="FFFA04"/>
                </a:solidFill>
                <a:latin typeface="Comic Sans MS" charset="0"/>
              </a:rPr>
              <a:t>Do other </a:t>
            </a:r>
            <a:r>
              <a:rPr lang="en-US" sz="3200" b="1" dirty="0" err="1">
                <a:solidFill>
                  <a:srgbClr val="FFFA04"/>
                </a:solidFill>
                <a:latin typeface="Comic Sans MS" charset="0"/>
              </a:rPr>
              <a:t>WDs</a:t>
            </a:r>
            <a:r>
              <a:rPr lang="en-US" sz="3200" b="1" dirty="0">
                <a:solidFill>
                  <a:srgbClr val="FFFA04"/>
                </a:solidFill>
                <a:latin typeface="Comic Sans MS" charset="0"/>
              </a:rPr>
              <a:t> show</a:t>
            </a:r>
            <a:r>
              <a:rPr lang="en-US" sz="3200" b="1" dirty="0" smtClean="0">
                <a:solidFill>
                  <a:srgbClr val="FFFA04"/>
                </a:solidFill>
                <a:latin typeface="Comic Sans MS" charset="0"/>
              </a:rPr>
              <a:t> KBO </a:t>
            </a:r>
            <a:r>
              <a:rPr lang="en-US" sz="3200" b="1" dirty="0">
                <a:solidFill>
                  <a:srgbClr val="FFFA04"/>
                </a:solidFill>
                <a:latin typeface="Comic Sans MS" charset="0"/>
              </a:rPr>
              <a:t>dust disks?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12227" y="4968875"/>
            <a:ext cx="7141173" cy="119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Clr>
                <a:srgbClr val="11FAFF"/>
              </a:buClr>
              <a:buFont typeface="Wingdings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  Spitzer Cycle</a:t>
            </a:r>
            <a:r>
              <a:rPr lang="en-US" sz="2800" b="1" dirty="0" smtClean="0">
                <a:solidFill>
                  <a:schemeClr val="bg1"/>
                </a:solidFill>
                <a:latin typeface="Comic Sans MS" charset="0"/>
              </a:rPr>
              <a:t> 5 </a:t>
            </a:r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program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bg1"/>
                </a:solidFill>
                <a:latin typeface="Comic Sans MS" charset="0"/>
              </a:rPr>
              <a:t>   </a:t>
            </a:r>
            <a:r>
              <a:rPr lang="en-US" sz="2800" b="1" dirty="0" smtClean="0">
                <a:solidFill>
                  <a:schemeClr val="bg1"/>
                </a:solidFill>
                <a:latin typeface="Comic Sans MS" charset="0"/>
              </a:rPr>
              <a:t> IRS and IRAC </a:t>
            </a:r>
            <a:r>
              <a:rPr lang="en-US" sz="2800" b="1" dirty="0" err="1" smtClean="0">
                <a:solidFill>
                  <a:schemeClr val="bg1"/>
                </a:solidFill>
                <a:latin typeface="Comic Sans MS" charset="0"/>
              </a:rPr>
              <a:t>followup</a:t>
            </a:r>
            <a:r>
              <a:rPr lang="en-US" sz="2800" b="1" dirty="0" smtClean="0">
                <a:solidFill>
                  <a:schemeClr val="bg1"/>
                </a:solidFill>
                <a:latin typeface="Comic Sans MS" charset="0"/>
              </a:rPr>
              <a:t> observations</a:t>
            </a:r>
            <a:endParaRPr lang="en-US" sz="2800" b="1" dirty="0">
              <a:solidFill>
                <a:srgbClr val="FFF706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81000" y="381000"/>
            <a:ext cx="830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FF0802"/>
              </a:buClr>
              <a:buSzPct val="150000"/>
            </a:pPr>
            <a:r>
              <a:rPr lang="en-US" sz="3600" b="1" dirty="0">
                <a:solidFill>
                  <a:schemeClr val="bg1"/>
                </a:solidFill>
                <a:latin typeface="Comic Sans MS" charset="0"/>
              </a:rPr>
              <a:t>  </a:t>
            </a:r>
            <a:r>
              <a:rPr lang="en-US" sz="3200" b="1" dirty="0">
                <a:solidFill>
                  <a:srgbClr val="FFFA04"/>
                </a:solidFill>
                <a:latin typeface="Comic Sans MS" charset="0"/>
              </a:rPr>
              <a:t>Do other </a:t>
            </a:r>
            <a:r>
              <a:rPr lang="en-US" sz="3200" b="1" dirty="0" err="1">
                <a:solidFill>
                  <a:srgbClr val="FFFA04"/>
                </a:solidFill>
                <a:latin typeface="Comic Sans MS" charset="0"/>
              </a:rPr>
              <a:t>WDs</a:t>
            </a:r>
            <a:r>
              <a:rPr lang="en-US" sz="3200" b="1" dirty="0">
                <a:solidFill>
                  <a:srgbClr val="FFFA04"/>
                </a:solidFill>
                <a:latin typeface="Comic Sans MS" charset="0"/>
              </a:rPr>
              <a:t> show</a:t>
            </a:r>
            <a:r>
              <a:rPr lang="en-US" sz="3200" b="1" dirty="0" smtClean="0">
                <a:solidFill>
                  <a:srgbClr val="FFFA04"/>
                </a:solidFill>
                <a:latin typeface="Comic Sans MS" charset="0"/>
              </a:rPr>
              <a:t> KBO </a:t>
            </a:r>
            <a:r>
              <a:rPr lang="en-US" sz="3200" b="1" dirty="0">
                <a:solidFill>
                  <a:srgbClr val="FFFA04"/>
                </a:solidFill>
                <a:latin typeface="Comic Sans MS" charset="0"/>
              </a:rPr>
              <a:t>dust disks?</a:t>
            </a:r>
          </a:p>
        </p:txBody>
      </p:sp>
      <p:pic>
        <p:nvPicPr>
          <p:cNvPr id="3" name="Picture 2" descr="24wd_se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95400"/>
            <a:ext cx="7330815" cy="49276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990600" y="1371600"/>
            <a:ext cx="7609825" cy="393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charset="0"/>
              </a:rPr>
              <a:t>WD 2226-210	          48.4    ±  </a:t>
            </a:r>
            <a:r>
              <a:rPr lang="en-US" b="1" dirty="0" smtClean="0">
                <a:solidFill>
                  <a:schemeClr val="bg1"/>
                </a:solidFill>
                <a:latin typeface="Times New Roman" charset="0"/>
              </a:rPr>
              <a:t>7.3  </a:t>
            </a:r>
            <a:r>
              <a:rPr lang="en-US" b="1" dirty="0" err="1" smtClean="0">
                <a:solidFill>
                  <a:schemeClr val="bg1"/>
                </a:solidFill>
                <a:latin typeface="Times New Roman" charset="0"/>
              </a:rPr>
              <a:t>mJy</a:t>
            </a:r>
            <a:r>
              <a:rPr lang="en-US" b="1" dirty="0" smtClean="0">
                <a:solidFill>
                  <a:schemeClr val="bg1"/>
                </a:solidFill>
                <a:latin typeface="Times New Roman" charset="0"/>
              </a:rPr>
              <a:t>	Helix </a:t>
            </a:r>
            <a:r>
              <a:rPr lang="en-US" b="1" dirty="0">
                <a:solidFill>
                  <a:schemeClr val="bg1"/>
                </a:solidFill>
                <a:latin typeface="Times New Roman" charset="0"/>
              </a:rPr>
              <a:t>Nebula</a:t>
            </a:r>
          </a:p>
          <a:p>
            <a:pPr>
              <a:lnSpc>
                <a:spcPct val="140000"/>
              </a:lnSpc>
            </a:pPr>
            <a:r>
              <a:rPr lang="en-US" b="1" dirty="0">
                <a:solidFill>
                  <a:srgbClr val="FF7EDD"/>
                </a:solidFill>
                <a:latin typeface="Times New Roman" charset="0"/>
              </a:rPr>
              <a:t>NGC 2438	          12.4    ±  3.3  		NGC 2438 </a:t>
            </a:r>
          </a:p>
          <a:p>
            <a:r>
              <a:rPr lang="en-US" b="1" dirty="0">
                <a:solidFill>
                  <a:srgbClr val="FF7EDD"/>
                </a:solidFill>
                <a:latin typeface="Times New Roman" charset="0"/>
              </a:rPr>
              <a:t>WD 0950+139          11.7    ±  0.06		EGB 6</a:t>
            </a:r>
          </a:p>
          <a:p>
            <a:r>
              <a:rPr lang="en-US" b="1" dirty="0">
                <a:solidFill>
                  <a:srgbClr val="FF7EDD"/>
                </a:solidFill>
                <a:latin typeface="Times New Roman" charset="0"/>
              </a:rPr>
              <a:t>WD 0103+732	2.76  ±  0.43		EGB 1</a:t>
            </a:r>
          </a:p>
          <a:p>
            <a:r>
              <a:rPr lang="en-US" b="1" dirty="0">
                <a:solidFill>
                  <a:srgbClr val="FF7EDD"/>
                </a:solidFill>
                <a:latin typeface="Times New Roman" charset="0"/>
              </a:rPr>
              <a:t>K1-22		            1.07  ±  0.01		K 1-22</a:t>
            </a:r>
          </a:p>
          <a:p>
            <a:r>
              <a:rPr lang="en-US" b="1" dirty="0">
                <a:solidFill>
                  <a:srgbClr val="FF7EDD"/>
                </a:solidFill>
                <a:latin typeface="Times New Roman" charset="0"/>
              </a:rPr>
              <a:t>WD 0439+466	0.98  ±  0.03		</a:t>
            </a:r>
            <a:r>
              <a:rPr lang="en-US" b="1" dirty="0" err="1">
                <a:solidFill>
                  <a:srgbClr val="FF7EDD"/>
                </a:solidFill>
                <a:latin typeface="Times New Roman" charset="0"/>
              </a:rPr>
              <a:t>Sh</a:t>
            </a:r>
            <a:r>
              <a:rPr lang="en-US" b="1" dirty="0">
                <a:solidFill>
                  <a:srgbClr val="FF7EDD"/>
                </a:solidFill>
                <a:latin typeface="Times New Roman" charset="0"/>
              </a:rPr>
              <a:t> 2-126</a:t>
            </a:r>
          </a:p>
          <a:p>
            <a:r>
              <a:rPr lang="en-US" b="1" dirty="0">
                <a:solidFill>
                  <a:srgbClr val="FF7EDD"/>
                </a:solidFill>
                <a:latin typeface="Times New Roman" charset="0"/>
              </a:rPr>
              <a:t>WD 0726+133	0.92  ±  0.16		</a:t>
            </a:r>
            <a:r>
              <a:rPr lang="en-US" b="1" dirty="0" err="1">
                <a:solidFill>
                  <a:srgbClr val="FF7EDD"/>
                </a:solidFill>
                <a:latin typeface="Times New Roman" charset="0"/>
              </a:rPr>
              <a:t>Abell</a:t>
            </a:r>
            <a:r>
              <a:rPr lang="en-US" b="1" dirty="0">
                <a:solidFill>
                  <a:srgbClr val="FF7EDD"/>
                </a:solidFill>
                <a:latin typeface="Times New Roman" charset="0"/>
              </a:rPr>
              <a:t> 21</a:t>
            </a:r>
          </a:p>
          <a:p>
            <a:r>
              <a:rPr lang="en-US" b="1" dirty="0">
                <a:solidFill>
                  <a:srgbClr val="FF7EDD"/>
                </a:solidFill>
                <a:latin typeface="Times New Roman" charset="0"/>
              </a:rPr>
              <a:t>WD 0127+581	0.34  ±  0.01		</a:t>
            </a:r>
            <a:r>
              <a:rPr lang="en-US" b="1" dirty="0" err="1">
                <a:solidFill>
                  <a:srgbClr val="FF7EDD"/>
                </a:solidFill>
                <a:latin typeface="Times New Roman" charset="0"/>
              </a:rPr>
              <a:t>Sh</a:t>
            </a:r>
            <a:r>
              <a:rPr lang="en-US" b="1" dirty="0">
                <a:solidFill>
                  <a:srgbClr val="FF7EDD"/>
                </a:solidFill>
                <a:latin typeface="Times New Roman" charset="0"/>
              </a:rPr>
              <a:t> 2-188</a:t>
            </a:r>
          </a:p>
          <a:p>
            <a:r>
              <a:rPr lang="en-US" b="1" dirty="0">
                <a:solidFill>
                  <a:srgbClr val="7CFFF2"/>
                </a:solidFill>
                <a:latin typeface="Times New Roman" charset="0"/>
              </a:rPr>
              <a:t>WD 0109+</a:t>
            </a:r>
            <a:r>
              <a:rPr lang="en-US" b="1" dirty="0" smtClean="0">
                <a:solidFill>
                  <a:srgbClr val="7CFFF2"/>
                </a:solidFill>
                <a:latin typeface="Times New Roman" charset="0"/>
              </a:rPr>
              <a:t>111		</a:t>
            </a:r>
            <a:r>
              <a:rPr lang="en-US" b="1" dirty="0">
                <a:solidFill>
                  <a:srgbClr val="7CFFF2"/>
                </a:solidFill>
                <a:latin typeface="Times New Roman" charset="0"/>
              </a:rPr>
              <a:t>0.27  ±  0.02		</a:t>
            </a:r>
            <a:r>
              <a:rPr lang="en-US" b="1" dirty="0">
                <a:solidFill>
                  <a:srgbClr val="7CFFF2"/>
                </a:solidFill>
                <a:latin typeface="Lucida Grande" charset="0"/>
              </a:rPr>
              <a:t>…</a:t>
            </a:r>
            <a:endParaRPr lang="en-US" b="1" dirty="0">
              <a:solidFill>
                <a:srgbClr val="7CFFF2"/>
              </a:solidFill>
              <a:latin typeface="Times New Roman" charset="0"/>
            </a:endParaRPr>
          </a:p>
          <a:p>
            <a:r>
              <a:rPr lang="en-US" b="1" dirty="0">
                <a:solidFill>
                  <a:srgbClr val="7CFFF2"/>
                </a:solidFill>
                <a:latin typeface="Times New Roman" charset="0"/>
              </a:rPr>
              <a:t>WD 1342+443            0.22  ±  0.01		</a:t>
            </a:r>
            <a:r>
              <a:rPr lang="en-US" b="1" dirty="0">
                <a:solidFill>
                  <a:srgbClr val="7CFFF2"/>
                </a:solidFill>
                <a:latin typeface="Lucida Grande" charset="0"/>
              </a:rPr>
              <a:t>…</a:t>
            </a:r>
          </a:p>
        </p:txBody>
      </p:sp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381000" y="381000"/>
            <a:ext cx="830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FF0802"/>
              </a:buClr>
              <a:buSzPct val="150000"/>
            </a:pPr>
            <a:r>
              <a:rPr lang="en-US" sz="3600" b="1" dirty="0">
                <a:solidFill>
                  <a:schemeClr val="bg1"/>
                </a:solidFill>
                <a:latin typeface="Comic Sans MS" charset="0"/>
              </a:rPr>
              <a:t>  </a:t>
            </a:r>
            <a:r>
              <a:rPr lang="en-US" sz="3200" b="1" dirty="0">
                <a:solidFill>
                  <a:srgbClr val="FFFA04"/>
                </a:solidFill>
                <a:latin typeface="Comic Sans MS" charset="0"/>
              </a:rPr>
              <a:t>Do other </a:t>
            </a:r>
            <a:r>
              <a:rPr lang="en-US" sz="3200" b="1" dirty="0" err="1">
                <a:solidFill>
                  <a:srgbClr val="FFFA04"/>
                </a:solidFill>
                <a:latin typeface="Comic Sans MS" charset="0"/>
              </a:rPr>
              <a:t>WDs</a:t>
            </a:r>
            <a:r>
              <a:rPr lang="en-US" sz="3200" b="1" dirty="0">
                <a:solidFill>
                  <a:srgbClr val="FFFA04"/>
                </a:solidFill>
                <a:latin typeface="Comic Sans MS" charset="0"/>
              </a:rPr>
              <a:t> show</a:t>
            </a:r>
            <a:r>
              <a:rPr lang="en-US" sz="3200" b="1" dirty="0" smtClean="0">
                <a:solidFill>
                  <a:srgbClr val="FFFA04"/>
                </a:solidFill>
                <a:latin typeface="Comic Sans MS" charset="0"/>
              </a:rPr>
              <a:t> KBO </a:t>
            </a:r>
            <a:r>
              <a:rPr lang="en-US" sz="3200" b="1" dirty="0">
                <a:solidFill>
                  <a:srgbClr val="FFFA04"/>
                </a:solidFill>
                <a:latin typeface="Comic Sans MS" charset="0"/>
              </a:rPr>
              <a:t>dust disks?</a:t>
            </a:r>
          </a:p>
        </p:txBody>
      </p:sp>
      <p:sp>
        <p:nvSpPr>
          <p:cNvPr id="187398" name="Text Box 6"/>
          <p:cNvSpPr txBox="1">
            <a:spLocks noChangeArrowheads="1"/>
          </p:cNvSpPr>
          <p:nvPr/>
        </p:nvSpPr>
        <p:spPr bwMode="auto">
          <a:xfrm>
            <a:off x="1447800" y="5410200"/>
            <a:ext cx="632737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Comic Sans MS" charset="0"/>
              </a:rPr>
              <a:t>10 </a:t>
            </a:r>
            <a:r>
              <a:rPr lang="en-US" sz="2800" b="1" dirty="0">
                <a:solidFill>
                  <a:srgbClr val="FFFFFF"/>
                </a:solidFill>
                <a:latin typeface="Comic Sans MS" charset="0"/>
              </a:rPr>
              <a:t>detections out of </a:t>
            </a:r>
            <a:r>
              <a:rPr lang="en-US" sz="2800" b="1" dirty="0" smtClean="0">
                <a:solidFill>
                  <a:srgbClr val="FFFFFF"/>
                </a:solidFill>
                <a:latin typeface="Comic Sans MS" charset="0"/>
              </a:rPr>
              <a:t>72  </a:t>
            </a:r>
            <a:r>
              <a:rPr lang="en-US" sz="2800" b="1" dirty="0" err="1">
                <a:solidFill>
                  <a:srgbClr val="FFFFFF"/>
                </a:solidFill>
                <a:latin typeface="Comic Sans MS" charset="0"/>
                <a:sym typeface="Symbol" charset="2"/>
              </a:rPr>
              <a:t></a:t>
            </a:r>
            <a:r>
              <a:rPr lang="en-US" sz="2800" b="1" dirty="0" smtClean="0">
                <a:solidFill>
                  <a:srgbClr val="FFFFFF"/>
                </a:solidFill>
                <a:latin typeface="Comic Sans MS" charset="0"/>
              </a:rPr>
              <a:t> &gt; 14%</a:t>
            </a:r>
          </a:p>
          <a:p>
            <a:endParaRPr lang="en-US" sz="1200" b="1" dirty="0" smtClean="0">
              <a:solidFill>
                <a:srgbClr val="FFFA04"/>
              </a:solidFill>
              <a:latin typeface="Comic Sans MS" charset="0"/>
            </a:endParaRPr>
          </a:p>
          <a:p>
            <a:r>
              <a:rPr lang="en-US" b="1" dirty="0" smtClean="0">
                <a:solidFill>
                  <a:srgbClr val="77FF10"/>
                </a:solidFill>
                <a:latin typeface="Comic Sans MS" charset="0"/>
              </a:rPr>
              <a:t>   Chu, Su, </a:t>
            </a:r>
            <a:r>
              <a:rPr lang="en-US" b="1" dirty="0" err="1" smtClean="0">
                <a:solidFill>
                  <a:srgbClr val="77FF10"/>
                </a:solidFill>
                <a:latin typeface="Comic Sans MS" charset="0"/>
              </a:rPr>
              <a:t>Bilikova</a:t>
            </a:r>
            <a:r>
              <a:rPr lang="en-US" b="1" dirty="0" smtClean="0">
                <a:solidFill>
                  <a:srgbClr val="77FF10"/>
                </a:solidFill>
                <a:latin typeface="Comic Sans MS" charset="0"/>
              </a:rPr>
              <a:t>, et al. 2011, AJ</a:t>
            </a:r>
            <a:r>
              <a:rPr lang="en-US" b="1" dirty="0" smtClean="0">
                <a:solidFill>
                  <a:srgbClr val="FFFA04"/>
                </a:solidFill>
                <a:latin typeface="Comic Sans MS" charset="0"/>
              </a:rPr>
              <a:t> </a:t>
            </a:r>
            <a:endParaRPr lang="en-US" dirty="0">
              <a:solidFill>
                <a:srgbClr val="FFFA04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917"/>
                </a:solidFill>
                <a:latin typeface="Comic Sans MS" charset="0"/>
              </a:rPr>
              <a:t>24</a:t>
            </a:r>
            <a:r>
              <a:rPr lang="en-US" sz="3600" b="1" dirty="0" smtClean="0">
                <a:solidFill>
                  <a:srgbClr val="FFFA04"/>
                </a:solidFill>
                <a:latin typeface="Comic Sans MS" charset="0"/>
                <a:sym typeface="Symbol" charset="2"/>
              </a:rPr>
              <a:t>m</a:t>
            </a:r>
            <a:r>
              <a:rPr lang="en-US" sz="3600" b="1" dirty="0" smtClean="0">
                <a:solidFill>
                  <a:srgbClr val="FFF917"/>
                </a:solidFill>
                <a:latin typeface="Comic Sans MS" charset="0"/>
              </a:rPr>
              <a:t> Background Galaxy?  </a:t>
            </a:r>
            <a:endParaRPr lang="en-US" b="1" dirty="0">
              <a:solidFill>
                <a:srgbClr val="FFF917"/>
              </a:solidFill>
              <a:latin typeface="Calibri" charset="0"/>
            </a:endParaRPr>
          </a:p>
        </p:txBody>
      </p:sp>
      <p:pic>
        <p:nvPicPr>
          <p:cNvPr id="177155" name="Picture 3" descr="A21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219200"/>
            <a:ext cx="5164138" cy="5148263"/>
          </a:xfrm>
          <a:prstGeom prst="rect">
            <a:avLst/>
          </a:prstGeom>
          <a:noFill/>
        </p:spPr>
      </p:pic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3733800" y="3200400"/>
            <a:ext cx="1295400" cy="1219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7157" name="Picture 5" descr="A21_DSS2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1219200"/>
            <a:ext cx="5164138" cy="5148263"/>
          </a:xfrm>
          <a:prstGeom prst="rect">
            <a:avLst/>
          </a:prstGeom>
          <a:noFill/>
        </p:spPr>
      </p:pic>
      <p:pic>
        <p:nvPicPr>
          <p:cNvPr id="177158" name="Picture 6" descr="A21_2mass_J_2"/>
          <p:cNvPicPr>
            <a:picLocks noChangeAspect="1" noChangeArrowheads="1"/>
          </p:cNvPicPr>
          <p:nvPr/>
        </p:nvPicPr>
        <p:blipFill>
          <a:blip r:embed="rId5">
            <a:lum bright="50000" contrast="58000"/>
          </a:blip>
          <a:srcRect/>
          <a:stretch>
            <a:fillRect/>
          </a:stretch>
        </p:blipFill>
        <p:spPr bwMode="auto">
          <a:xfrm>
            <a:off x="1752600" y="1219200"/>
            <a:ext cx="5164138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9" name="Picture 7" descr="A21_2mass_H_2"/>
          <p:cNvPicPr>
            <a:picLocks noChangeAspect="1" noChangeArrowheads="1"/>
          </p:cNvPicPr>
          <p:nvPr/>
        </p:nvPicPr>
        <p:blipFill>
          <a:blip r:embed="rId6">
            <a:lum bright="44000" contrast="66000"/>
          </a:blip>
          <a:srcRect/>
          <a:stretch>
            <a:fillRect/>
          </a:stretch>
        </p:blipFill>
        <p:spPr bwMode="auto">
          <a:xfrm>
            <a:off x="1752600" y="1219200"/>
            <a:ext cx="5164138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0" name="Picture 8" descr="A21_2mass_K_2"/>
          <p:cNvPicPr>
            <a:picLocks noChangeAspect="1" noChangeArrowheads="1"/>
          </p:cNvPicPr>
          <p:nvPr/>
        </p:nvPicPr>
        <p:blipFill>
          <a:blip r:embed="rId7">
            <a:lum bright="46000" contrast="62000"/>
          </a:blip>
          <a:srcRect/>
          <a:stretch>
            <a:fillRect/>
          </a:stretch>
        </p:blipFill>
        <p:spPr bwMode="auto">
          <a:xfrm>
            <a:off x="1752600" y="1219200"/>
            <a:ext cx="5164138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1" name="Picture 9" descr="A21_ch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52600" y="1219200"/>
            <a:ext cx="5164138" cy="5148263"/>
          </a:xfrm>
          <a:prstGeom prst="rect">
            <a:avLst/>
          </a:prstGeom>
          <a:noFill/>
        </p:spPr>
      </p:pic>
      <p:pic>
        <p:nvPicPr>
          <p:cNvPr id="177162" name="Picture 10" descr="A21_ch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52600" y="1219200"/>
            <a:ext cx="5164138" cy="5148263"/>
          </a:xfrm>
          <a:prstGeom prst="rect">
            <a:avLst/>
          </a:prstGeom>
          <a:noFill/>
        </p:spPr>
      </p:pic>
      <p:pic>
        <p:nvPicPr>
          <p:cNvPr id="177163" name="Picture 11" descr="A21_ch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52600" y="1219200"/>
            <a:ext cx="5164138" cy="5148263"/>
          </a:xfrm>
          <a:prstGeom prst="rect">
            <a:avLst/>
          </a:prstGeom>
          <a:noFill/>
        </p:spPr>
      </p:pic>
      <p:pic>
        <p:nvPicPr>
          <p:cNvPr id="177164" name="Picture 12" descr="A21_ch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52600" y="1219200"/>
            <a:ext cx="5164138" cy="5148263"/>
          </a:xfrm>
          <a:prstGeom prst="rect">
            <a:avLst/>
          </a:prstGeom>
          <a:noFill/>
        </p:spPr>
      </p:pic>
      <p:pic>
        <p:nvPicPr>
          <p:cNvPr id="177165" name="Picture 13" descr="A21_mips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52600" y="1219200"/>
            <a:ext cx="5119688" cy="5143500"/>
          </a:xfrm>
          <a:prstGeom prst="rect">
            <a:avLst/>
          </a:prstGeom>
          <a:noFill/>
        </p:spPr>
      </p:pic>
      <p:pic>
        <p:nvPicPr>
          <p:cNvPr id="177166" name="Picture 14" descr="A21_HST_F814W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52600" y="1219200"/>
            <a:ext cx="5164138" cy="5148263"/>
          </a:xfrm>
          <a:prstGeom prst="rect">
            <a:avLst/>
          </a:prstGeom>
          <a:noFill/>
        </p:spPr>
      </p:pic>
      <p:grpSp>
        <p:nvGrpSpPr>
          <p:cNvPr id="177167" name="Group 15"/>
          <p:cNvGrpSpPr>
            <a:grpSpLocks/>
          </p:cNvGrpSpPr>
          <p:nvPr/>
        </p:nvGrpSpPr>
        <p:grpSpPr bwMode="auto">
          <a:xfrm>
            <a:off x="1981200" y="2057400"/>
            <a:ext cx="1600200" cy="3429000"/>
            <a:chOff x="1296" y="1296"/>
            <a:chExt cx="1008" cy="2160"/>
          </a:xfrm>
        </p:grpSpPr>
        <p:sp>
          <p:nvSpPr>
            <p:cNvPr id="177168" name="Oval 16"/>
            <p:cNvSpPr>
              <a:spLocks noChangeArrowheads="1"/>
            </p:cNvSpPr>
            <p:nvPr/>
          </p:nvSpPr>
          <p:spPr bwMode="auto">
            <a:xfrm>
              <a:off x="1296" y="1296"/>
              <a:ext cx="240" cy="2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69" name="Oval 17"/>
            <p:cNvSpPr>
              <a:spLocks noChangeArrowheads="1"/>
            </p:cNvSpPr>
            <p:nvPr/>
          </p:nvSpPr>
          <p:spPr bwMode="auto">
            <a:xfrm>
              <a:off x="2064" y="1824"/>
              <a:ext cx="240" cy="2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70" name="Oval 18"/>
            <p:cNvSpPr>
              <a:spLocks noChangeArrowheads="1"/>
            </p:cNvSpPr>
            <p:nvPr/>
          </p:nvSpPr>
          <p:spPr bwMode="auto">
            <a:xfrm>
              <a:off x="1680" y="2496"/>
              <a:ext cx="240" cy="2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71" name="Oval 19"/>
            <p:cNvSpPr>
              <a:spLocks noChangeArrowheads="1"/>
            </p:cNvSpPr>
            <p:nvPr/>
          </p:nvSpPr>
          <p:spPr bwMode="auto">
            <a:xfrm>
              <a:off x="2016" y="3216"/>
              <a:ext cx="240" cy="2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4419600" cy="12954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WD 0439+466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(CSPN Sh2-216)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1495"/>
            <a:ext cx="5168827" cy="126410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closest PN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D=129 pc </a:t>
            </a:r>
            <a:r>
              <a:rPr lang="en-US" sz="2400" dirty="0" smtClean="0">
                <a:solidFill>
                  <a:schemeClr val="bg1"/>
                </a:solidFill>
              </a:rPr>
              <a:t>(Harris et al. 2007)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48810"/>
            <a:ext cx="1903413" cy="455613"/>
          </a:xfrm>
          <a:noFill/>
        </p:spPr>
        <p:txBody>
          <a:bodyPr/>
          <a:lstStyle/>
          <a:p>
            <a:fld id="{048A384F-BECE-B14F-934C-1AF2EABAEAB7}" type="slidenum">
              <a:rPr lang="en-GB" smtClean="0"/>
              <a:pPr/>
              <a:t>36</a:t>
            </a:fld>
            <a:endParaRPr lang="en-GB" smtClean="0"/>
          </a:p>
        </p:txBody>
      </p:sp>
      <p:pic>
        <p:nvPicPr>
          <p:cNvPr id="6" name="Picture 6" descr="fig_WD0439+46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3124200"/>
            <a:ext cx="8648700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796491" y="6044233"/>
            <a:ext cx="700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40’’</a:t>
            </a:r>
          </a:p>
        </p:txBody>
      </p:sp>
      <p:cxnSp>
        <p:nvCxnSpPr>
          <p:cNvPr id="8" name="Straight Arrow Connector 5"/>
          <p:cNvCxnSpPr>
            <a:cxnSpLocks noChangeShapeType="1"/>
          </p:cNvCxnSpPr>
          <p:nvPr/>
        </p:nvCxnSpPr>
        <p:spPr bwMode="auto">
          <a:xfrm>
            <a:off x="190500" y="6402415"/>
            <a:ext cx="1676400" cy="158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l="50000" t="294"/>
          <a:stretch>
            <a:fillRect/>
          </a:stretch>
        </p:blipFill>
        <p:spPr bwMode="auto">
          <a:xfrm>
            <a:off x="5791200" y="76200"/>
            <a:ext cx="3048000" cy="304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7772400" y="2819400"/>
            <a:ext cx="10668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1" name="Straight Arrow Connector 11"/>
          <p:cNvCxnSpPr>
            <a:cxnSpLocks noChangeShapeType="1"/>
          </p:cNvCxnSpPr>
          <p:nvPr/>
        </p:nvCxnSpPr>
        <p:spPr bwMode="auto">
          <a:xfrm rot="10800000">
            <a:off x="5791200" y="2819400"/>
            <a:ext cx="12192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7272040" y="2645420"/>
            <a:ext cx="441325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FD0F09"/>
                </a:solidFill>
                <a:latin typeface="Comic Sans MS" charset="0"/>
              </a:rPr>
              <a:t>5’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D_0439_dustmodel_1000um.pdf"/>
          <p:cNvPicPr>
            <a:picLocks noChangeAspect="1"/>
          </p:cNvPicPr>
          <p:nvPr/>
        </p:nvPicPr>
        <p:blipFill>
          <a:blip r:embed="rId3"/>
          <a:srcRect l="18559" t="9184" r="6968" b="45619"/>
          <a:stretch>
            <a:fillRect/>
          </a:stretch>
        </p:blipFill>
        <p:spPr>
          <a:xfrm>
            <a:off x="914400" y="990600"/>
            <a:ext cx="7315200" cy="57454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216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WD 0439+466  model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70186" y="4159984"/>
            <a:ext cx="2468414" cy="1631216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 err="1" smtClean="0"/>
              <a:t>T</a:t>
            </a:r>
            <a:r>
              <a:rPr lang="en-US" sz="2000" baseline="-25000" dirty="0" err="1" smtClean="0"/>
              <a:t>eff</a:t>
            </a:r>
            <a:r>
              <a:rPr lang="en-US" sz="2000" dirty="0" smtClean="0"/>
              <a:t> = 95,000 K</a:t>
            </a:r>
          </a:p>
          <a:p>
            <a:r>
              <a:rPr lang="en-US" sz="2000" dirty="0" smtClean="0"/>
              <a:t>log </a:t>
            </a:r>
            <a:r>
              <a:rPr lang="en-US" sz="2000" dirty="0" err="1" smtClean="0"/>
              <a:t>g</a:t>
            </a:r>
            <a:r>
              <a:rPr lang="en-US" sz="2000" dirty="0" smtClean="0"/>
              <a:t> = 6.9</a:t>
            </a:r>
          </a:p>
          <a:p>
            <a:r>
              <a:rPr lang="en-US" sz="2000" dirty="0" smtClean="0"/>
              <a:t>M = 0.55 M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</a:rPr>
              <a:t></a:t>
            </a:r>
            <a:endParaRPr lang="en-US" sz="2000" dirty="0" smtClean="0"/>
          </a:p>
          <a:p>
            <a:r>
              <a:rPr lang="en-US" sz="2000" dirty="0" smtClean="0"/>
              <a:t>L = 160 L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(Rauch et al. 2007)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334000" y="4648200"/>
            <a:ext cx="2286000" cy="1015663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 err="1"/>
              <a:t>a</a:t>
            </a:r>
            <a:r>
              <a:rPr lang="en-US" sz="2000" baseline="-25000" dirty="0" err="1" smtClean="0"/>
              <a:t>min</a:t>
            </a:r>
            <a:r>
              <a:rPr lang="en-US" sz="2000" dirty="0" smtClean="0"/>
              <a:t> ~ 40-80 um</a:t>
            </a:r>
          </a:p>
          <a:p>
            <a:r>
              <a:rPr lang="en-US" sz="2000" dirty="0"/>
              <a:t>R</a:t>
            </a:r>
            <a:r>
              <a:rPr lang="en-US" sz="2000" dirty="0" smtClean="0"/>
              <a:t> </a:t>
            </a:r>
            <a:r>
              <a:rPr lang="en-US" sz="2000" dirty="0"/>
              <a:t>~</a:t>
            </a:r>
            <a:r>
              <a:rPr lang="en-US" sz="2000" dirty="0" smtClean="0"/>
              <a:t> 60-100 AU</a:t>
            </a:r>
          </a:p>
          <a:p>
            <a:r>
              <a:rPr lang="en-US" sz="2000" dirty="0" smtClean="0"/>
              <a:t>M = 0.001  </a:t>
            </a:r>
            <a:r>
              <a:rPr lang="en-US" sz="2000" dirty="0" err="1" smtClean="0"/>
              <a:t>Mearth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20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A04"/>
                </a:solidFill>
              </a:rPr>
              <a:t>WD 0103+732 (CSPN EGB1)</a:t>
            </a:r>
            <a:endParaRPr lang="en-US" b="1" dirty="0">
              <a:solidFill>
                <a:srgbClr val="FFFA0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90" y="1117228"/>
            <a:ext cx="8357107" cy="41785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625676"/>
            <a:ext cx="6984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D</a:t>
            </a:r>
            <a:r>
              <a:rPr lang="en-US" sz="2800" dirty="0" smtClean="0">
                <a:solidFill>
                  <a:srgbClr val="FFFFFF"/>
                </a:solidFill>
              </a:rPr>
              <a:t>istance = 650 pc (</a:t>
            </a:r>
            <a:r>
              <a:rPr lang="en-US" sz="2800" dirty="0" err="1" smtClean="0">
                <a:solidFill>
                  <a:srgbClr val="FFFFFF"/>
                </a:solidFill>
              </a:rPr>
              <a:t>Napiwotzki</a:t>
            </a:r>
            <a:r>
              <a:rPr lang="en-US" sz="2800" dirty="0" smtClean="0">
                <a:solidFill>
                  <a:srgbClr val="FFFFFF"/>
                </a:solidFill>
              </a:rPr>
              <a:t> 2001)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D0103_dustmodel.pdf"/>
          <p:cNvPicPr>
            <a:picLocks noChangeAspect="1"/>
          </p:cNvPicPr>
          <p:nvPr/>
        </p:nvPicPr>
        <p:blipFill>
          <a:blip r:embed="rId2"/>
          <a:srcRect l="13715" t="11747" r="8981" b="45645"/>
          <a:stretch>
            <a:fillRect/>
          </a:stretch>
        </p:blipFill>
        <p:spPr>
          <a:xfrm>
            <a:off x="496198" y="805618"/>
            <a:ext cx="8183531" cy="58372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2895"/>
            <a:ext cx="8229600" cy="1146983"/>
          </a:xfrm>
        </p:spPr>
        <p:txBody>
          <a:bodyPr/>
          <a:lstStyle/>
          <a:p>
            <a:r>
              <a:rPr lang="en-US" b="1" dirty="0" smtClean="0">
                <a:solidFill>
                  <a:srgbClr val="FFFA04"/>
                </a:solidFill>
              </a:rPr>
              <a:t>WD 0103+732 model</a:t>
            </a:r>
            <a:endParaRPr lang="en-US" b="1" dirty="0">
              <a:solidFill>
                <a:srgbClr val="FFFA0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2466" y="3891545"/>
            <a:ext cx="2249934" cy="170816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 err="1" smtClean="0"/>
              <a:t>T</a:t>
            </a:r>
            <a:r>
              <a:rPr lang="en-US" sz="2000" baseline="-25000" dirty="0" err="1" smtClean="0"/>
              <a:t>eff</a:t>
            </a:r>
            <a:r>
              <a:rPr lang="en-US" sz="2000" dirty="0" smtClean="0"/>
              <a:t> = 147,000 K</a:t>
            </a:r>
          </a:p>
          <a:p>
            <a:r>
              <a:rPr lang="en-US" sz="2000" dirty="0" smtClean="0"/>
              <a:t>log </a:t>
            </a:r>
            <a:r>
              <a:rPr lang="en-US" sz="2000" dirty="0" err="1" smtClean="0"/>
              <a:t>g</a:t>
            </a:r>
            <a:r>
              <a:rPr lang="en-US" sz="2000" dirty="0" smtClean="0"/>
              <a:t> = 7.34</a:t>
            </a:r>
          </a:p>
          <a:p>
            <a:r>
              <a:rPr lang="en-US" sz="2000" dirty="0" smtClean="0"/>
              <a:t>M = 0.65 M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</a:rPr>
              <a:t></a:t>
            </a:r>
            <a:endParaRPr lang="en-US" sz="2000" dirty="0" smtClean="0"/>
          </a:p>
          <a:p>
            <a:pPr>
              <a:spcAft>
                <a:spcPts val="600"/>
              </a:spcAft>
            </a:pPr>
            <a:r>
              <a:rPr lang="en-US" sz="2000" dirty="0" smtClean="0"/>
              <a:t>(</a:t>
            </a:r>
            <a:r>
              <a:rPr lang="en-US" sz="2000" dirty="0" err="1" smtClean="0"/>
              <a:t>Napiwotzki</a:t>
            </a:r>
            <a:r>
              <a:rPr lang="en-US" sz="2000" dirty="0" smtClean="0"/>
              <a:t> 2001)</a:t>
            </a:r>
          </a:p>
          <a:p>
            <a:pPr>
              <a:spcAft>
                <a:spcPts val="3000"/>
              </a:spcAft>
            </a:pPr>
            <a:r>
              <a:rPr lang="en-US" sz="2000" dirty="0" smtClean="0"/>
              <a:t>L = 480 L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sz="2000" dirty="0" smtClean="0"/>
              <a:t> (</a:t>
            </a:r>
            <a:r>
              <a:rPr lang="en-US" sz="2000" dirty="0" err="1" smtClean="0"/>
              <a:t>phot</a:t>
            </a:r>
            <a:r>
              <a:rPr lang="en-US" sz="2000" dirty="0" smtClean="0"/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6627839" y="4691323"/>
            <a:ext cx="2211361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 err="1"/>
              <a:t>a</a:t>
            </a:r>
            <a:r>
              <a:rPr lang="en-US" sz="2000" baseline="-25000" dirty="0" err="1" smtClean="0"/>
              <a:t>min</a:t>
            </a:r>
            <a:r>
              <a:rPr lang="en-US" sz="2000" dirty="0" smtClean="0"/>
              <a:t> ~ 340 um</a:t>
            </a:r>
          </a:p>
          <a:p>
            <a:r>
              <a:rPr lang="en-US" sz="2000" dirty="0"/>
              <a:t>R</a:t>
            </a:r>
            <a:r>
              <a:rPr lang="en-US" sz="2000" dirty="0" smtClean="0"/>
              <a:t> </a:t>
            </a:r>
            <a:r>
              <a:rPr lang="en-US" sz="2000" dirty="0"/>
              <a:t>~</a:t>
            </a:r>
            <a:r>
              <a:rPr lang="en-US" sz="2000" dirty="0" smtClean="0"/>
              <a:t> 200 – 360 AU</a:t>
            </a:r>
          </a:p>
          <a:p>
            <a:r>
              <a:rPr lang="en-US" sz="2000" dirty="0" smtClean="0"/>
              <a:t>M = 0.14 </a:t>
            </a:r>
            <a:r>
              <a:rPr lang="en-US" sz="2000" dirty="0" err="1" smtClean="0"/>
              <a:t>Mearth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rd2E">
            <a:hlinkClick r:id="" action="ppaction://noaction"/>
          </p:cNvPr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09675"/>
            <a:ext cx="827405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he2_13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 l="4193" t="4193" r="4193" b="4193"/>
          <a:stretch>
            <a:fillRect/>
          </a:stretch>
        </p:blipFill>
        <p:spPr bwMode="auto">
          <a:xfrm>
            <a:off x="3962400" y="1524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ngc6826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65500" y="1524000"/>
            <a:ext cx="5207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ngc202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/>
          <a:srcRect r="7661" b="10629"/>
          <a:stretch>
            <a:fillRect/>
          </a:stretch>
        </p:blipFill>
        <p:spPr bwMode="auto">
          <a:xfrm>
            <a:off x="2727325" y="1524000"/>
            <a:ext cx="5492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abell39c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5000" y="1524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n6720b"/>
          <p:cNvPicPr>
            <a:picLocks noChangeAspect="1" noChangeArrowheads="1"/>
          </p:cNvPicPr>
          <p:nvPr/>
        </p:nvPicPr>
        <p:blipFill>
          <a:blip r:embed="rId10"/>
          <a:srcRect t="7349" b="14174"/>
          <a:stretch>
            <a:fillRect/>
          </a:stretch>
        </p:blipFill>
        <p:spPr bwMode="auto">
          <a:xfrm>
            <a:off x="1905000" y="2179638"/>
            <a:ext cx="8080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n2438hal2d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82850" y="2709863"/>
            <a:ext cx="64135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4800600" y="6400800"/>
            <a:ext cx="403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 charset="2"/>
              <a:buNone/>
            </a:pPr>
            <a:r>
              <a:rPr lang="de-DE" sz="2000" b="1">
                <a:solidFill>
                  <a:schemeClr val="bg1"/>
                </a:solidFill>
                <a:latin typeface="Comic Sans MS" charset="0"/>
              </a:rPr>
              <a:t>Steffen &amp; Schönberner (2006)</a:t>
            </a:r>
            <a:endParaRPr lang="en-US" sz="32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787400" y="304800"/>
            <a:ext cx="751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706"/>
                </a:solidFill>
                <a:latin typeface="Comic Sans MS" charset="0"/>
              </a:rPr>
              <a:t>Stellar Evolution </a:t>
            </a:r>
            <a:r>
              <a:rPr lang="en-US" sz="3600" b="1">
                <a:solidFill>
                  <a:srgbClr val="FFF706"/>
                </a:solidFill>
                <a:latin typeface="Comic Sans MS" charset="0"/>
                <a:sym typeface="Wingdings 3" charset="2"/>
              </a:rPr>
              <a:t></a:t>
            </a:r>
            <a:r>
              <a:rPr lang="en-US" sz="3600" b="1">
                <a:solidFill>
                  <a:srgbClr val="FFF706"/>
                </a:solidFill>
                <a:latin typeface="Comic Sans MS" charset="0"/>
              </a:rPr>
              <a:t> White Dwarf</a:t>
            </a:r>
            <a:endParaRPr lang="en-US" sz="4000" b="1">
              <a:solidFill>
                <a:srgbClr val="FFF706"/>
              </a:solidFill>
              <a:latin typeface="Comic Sans MS" charset="0"/>
            </a:endParaRP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0" y="4313238"/>
            <a:ext cx="9144000" cy="259238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30000"/>
              </a:lnSpc>
            </a:pPr>
            <a:endParaRPr lang="en-US" sz="4000" b="1">
              <a:solidFill>
                <a:srgbClr val="FF05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 algn="ctr"/>
            <a:r>
              <a:rPr lang="en-US" sz="4800" b="1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Young WDs are hot and </a:t>
            </a:r>
          </a:p>
          <a:p>
            <a:pPr algn="ctr"/>
            <a:r>
              <a:rPr lang="en-US" sz="4800" b="1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are surrounded by visible</a:t>
            </a:r>
          </a:p>
          <a:p>
            <a:pPr algn="ctr"/>
            <a:r>
              <a:rPr lang="en-US" sz="4800" b="1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planetary nebulae.</a:t>
            </a:r>
            <a:endParaRPr lang="en-US" sz="4000" b="1">
              <a:solidFill>
                <a:srgbClr val="FF05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 algn="ctr">
              <a:lnSpc>
                <a:spcPct val="20000"/>
              </a:lnSpc>
            </a:pPr>
            <a:endParaRPr lang="en-US" sz="4000" b="1">
              <a:solidFill>
                <a:srgbClr val="FF05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9273"/>
          </a:xfrm>
        </p:spPr>
        <p:txBody>
          <a:bodyPr/>
          <a:lstStyle/>
          <a:p>
            <a:r>
              <a:rPr lang="en-US" b="1" dirty="0" smtClean="0">
                <a:solidFill>
                  <a:srgbClr val="FFFA04"/>
                </a:solidFill>
              </a:rPr>
              <a:t>CSPN K1-22 </a:t>
            </a:r>
            <a:endParaRPr lang="en-US" b="1" dirty="0">
              <a:solidFill>
                <a:srgbClr val="FFFA04"/>
              </a:solidFill>
            </a:endParaRPr>
          </a:p>
        </p:txBody>
      </p:sp>
      <p:pic>
        <p:nvPicPr>
          <p:cNvPr id="4" name="Picture 7" descr="fig_PN_K1-2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66823"/>
            <a:ext cx="9144000" cy="3657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609600" y="3810000"/>
            <a:ext cx="6858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40’’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4343400" y="2057400"/>
            <a:ext cx="4572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2’’</a:t>
            </a:r>
          </a:p>
        </p:txBody>
      </p:sp>
      <p:cxnSp>
        <p:nvCxnSpPr>
          <p:cNvPr id="9" name="Straight Arrow Connector 9"/>
          <p:cNvCxnSpPr>
            <a:cxnSpLocks noChangeShapeType="1"/>
          </p:cNvCxnSpPr>
          <p:nvPr/>
        </p:nvCxnSpPr>
        <p:spPr bwMode="auto">
          <a:xfrm>
            <a:off x="0" y="4267200"/>
            <a:ext cx="18288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0" name="Straight Arrow Connector 11"/>
          <p:cNvCxnSpPr>
            <a:cxnSpLocks noChangeShapeType="1"/>
          </p:cNvCxnSpPr>
          <p:nvPr/>
        </p:nvCxnSpPr>
        <p:spPr bwMode="auto">
          <a:xfrm rot="5400000">
            <a:off x="4456113" y="2247900"/>
            <a:ext cx="534988" cy="158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12" name="Rectangle 11"/>
          <p:cNvSpPr/>
          <p:nvPr/>
        </p:nvSpPr>
        <p:spPr>
          <a:xfrm>
            <a:off x="228600" y="4751785"/>
            <a:ext cx="871203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Font typeface="Arial"/>
              <a:buChar char="•"/>
            </a:pPr>
            <a:r>
              <a:rPr lang="en-US" sz="2800" dirty="0" smtClean="0"/>
              <a:t>  </a:t>
            </a:r>
            <a:r>
              <a:rPr lang="en-US" sz="2800" dirty="0" smtClean="0">
                <a:solidFill>
                  <a:schemeClr val="bg1"/>
                </a:solidFill>
              </a:rPr>
              <a:t>HST has resolved a companion at 0.35’’ (~450 AU)</a:t>
            </a:r>
          </a:p>
          <a:p>
            <a:pPr>
              <a:buClr>
                <a:schemeClr val="bg1"/>
              </a:buClr>
            </a:pPr>
            <a:r>
              <a:rPr lang="en-US" sz="2800" dirty="0" smtClean="0">
                <a:solidFill>
                  <a:schemeClr val="bg1"/>
                </a:solidFill>
              </a:rPr>
              <a:t>   from the CSPN (</a:t>
            </a:r>
            <a:r>
              <a:rPr lang="en-US" sz="2800" dirty="0" err="1" smtClean="0">
                <a:solidFill>
                  <a:schemeClr val="bg1"/>
                </a:solidFill>
              </a:rPr>
              <a:t>Ciardullo</a:t>
            </a:r>
            <a:r>
              <a:rPr lang="en-US" sz="2800" dirty="0" smtClean="0">
                <a:solidFill>
                  <a:schemeClr val="bg1"/>
                </a:solidFill>
              </a:rPr>
              <a:t> 1999).</a:t>
            </a: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 D = 1.33 </a:t>
            </a:r>
            <a:r>
              <a:rPr lang="en-US" sz="2800" dirty="0" err="1" smtClean="0">
                <a:solidFill>
                  <a:schemeClr val="bg1"/>
                </a:solidFill>
              </a:rPr>
              <a:t>kpc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7726"/>
          </a:xfrm>
        </p:spPr>
        <p:txBody>
          <a:bodyPr/>
          <a:lstStyle/>
          <a:p>
            <a:r>
              <a:rPr lang="en-US" b="1" dirty="0" smtClean="0">
                <a:solidFill>
                  <a:srgbClr val="FFFA04"/>
                </a:solidFill>
              </a:rPr>
              <a:t>CSPN K1-22 model</a:t>
            </a:r>
            <a:endParaRPr lang="en-US" b="1" dirty="0">
              <a:solidFill>
                <a:srgbClr val="FFFA04"/>
              </a:solidFill>
            </a:endParaRPr>
          </a:p>
        </p:txBody>
      </p:sp>
      <p:pic>
        <p:nvPicPr>
          <p:cNvPr id="5" name="Picture 4" descr="K122_dustmodel.pdf"/>
          <p:cNvPicPr>
            <a:picLocks noChangeAspect="1"/>
          </p:cNvPicPr>
          <p:nvPr/>
        </p:nvPicPr>
        <p:blipFill>
          <a:blip r:embed="rId3"/>
          <a:srcRect l="13973" t="11924" r="8208" b="45246"/>
          <a:stretch>
            <a:fillRect/>
          </a:stretch>
        </p:blipFill>
        <p:spPr>
          <a:xfrm>
            <a:off x="257751" y="817726"/>
            <a:ext cx="8530233" cy="60756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1439366" y="4096370"/>
            <a:ext cx="2042763" cy="25545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 err="1" smtClean="0"/>
              <a:t>T</a:t>
            </a:r>
            <a:r>
              <a:rPr lang="en-US" sz="2000" baseline="-25000" dirty="0" err="1" smtClean="0"/>
              <a:t>eff</a:t>
            </a:r>
            <a:r>
              <a:rPr lang="en-US" sz="2000" dirty="0" smtClean="0"/>
              <a:t> = 141,000 K</a:t>
            </a:r>
          </a:p>
          <a:p>
            <a:r>
              <a:rPr lang="en-US" sz="2000" dirty="0" smtClean="0"/>
              <a:t>log </a:t>
            </a:r>
            <a:r>
              <a:rPr lang="en-US" sz="2000" dirty="0" err="1" smtClean="0"/>
              <a:t>g</a:t>
            </a:r>
            <a:r>
              <a:rPr lang="en-US" sz="2000" dirty="0" smtClean="0"/>
              <a:t> = 6.73</a:t>
            </a:r>
          </a:p>
          <a:p>
            <a:r>
              <a:rPr lang="en-US" sz="2000" dirty="0" smtClean="0"/>
              <a:t>M = 0.59 M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</a:rPr>
              <a:t></a:t>
            </a:r>
            <a:endParaRPr lang="en-US" sz="2000" dirty="0" smtClean="0"/>
          </a:p>
          <a:p>
            <a:r>
              <a:rPr lang="en-US" sz="2000" dirty="0" smtClean="0"/>
              <a:t>(Rauch et al. 1999)</a:t>
            </a:r>
          </a:p>
          <a:p>
            <a:endParaRPr lang="en-US" sz="2000" dirty="0" smtClean="0"/>
          </a:p>
          <a:p>
            <a:r>
              <a:rPr lang="en-US" sz="2000" dirty="0" smtClean="0"/>
              <a:t>L = 325 L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sz="2000" dirty="0" smtClean="0"/>
              <a:t> (</a:t>
            </a:r>
            <a:r>
              <a:rPr lang="en-US" sz="2000" dirty="0" err="1" smtClean="0"/>
              <a:t>phot</a:t>
            </a:r>
            <a:r>
              <a:rPr lang="en-US" sz="2000" dirty="0" smtClean="0"/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4213595" y="4246565"/>
            <a:ext cx="2042763" cy="13234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 err="1" smtClean="0"/>
              <a:t>Kurucz</a:t>
            </a:r>
            <a:r>
              <a:rPr lang="en-US" sz="2000" dirty="0" smtClean="0"/>
              <a:t> model atm.</a:t>
            </a:r>
          </a:p>
          <a:p>
            <a:r>
              <a:rPr lang="en-US" sz="2000" dirty="0" err="1" smtClean="0"/>
              <a:t>T</a:t>
            </a:r>
            <a:r>
              <a:rPr lang="en-US" sz="2000" baseline="-25000" dirty="0" err="1" smtClean="0"/>
              <a:t>eff</a:t>
            </a:r>
            <a:r>
              <a:rPr lang="en-US" sz="2000" dirty="0" smtClean="0"/>
              <a:t> = 5,000 K</a:t>
            </a:r>
          </a:p>
          <a:p>
            <a:r>
              <a:rPr lang="en-US" sz="2000" dirty="0" smtClean="0"/>
              <a:t>M0V star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6491289" y="4732288"/>
            <a:ext cx="2195511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 err="1"/>
              <a:t>a</a:t>
            </a:r>
            <a:r>
              <a:rPr lang="en-US" sz="2000" baseline="-25000" dirty="0" err="1" smtClean="0"/>
              <a:t>min</a:t>
            </a:r>
            <a:r>
              <a:rPr lang="en-US" sz="2000" dirty="0" smtClean="0"/>
              <a:t> ~ 250 um</a:t>
            </a:r>
          </a:p>
          <a:p>
            <a:r>
              <a:rPr lang="en-US" sz="2000" dirty="0"/>
              <a:t>R</a:t>
            </a:r>
            <a:r>
              <a:rPr lang="en-US" sz="2000" dirty="0" smtClean="0"/>
              <a:t> </a:t>
            </a:r>
            <a:r>
              <a:rPr lang="en-US" sz="2000" dirty="0"/>
              <a:t>~</a:t>
            </a:r>
            <a:r>
              <a:rPr lang="en-US" sz="2000" dirty="0" smtClean="0"/>
              <a:t> up to 40 AU</a:t>
            </a:r>
          </a:p>
          <a:p>
            <a:r>
              <a:rPr lang="en-US" sz="2000" dirty="0" smtClean="0"/>
              <a:t>M = 0.002 </a:t>
            </a:r>
            <a:r>
              <a:rPr lang="en-US" sz="2000" dirty="0" err="1" smtClean="0"/>
              <a:t>Mearth</a:t>
            </a:r>
            <a:endParaRPr lang="en-US" sz="2000" dirty="0" smtClean="0"/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6708018" y="1295400"/>
            <a:ext cx="10048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[O IV]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5989663" y="1993913"/>
            <a:ext cx="12334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[Ne III]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68362"/>
          </a:xfrm>
          <a:noFill/>
          <a:ln/>
        </p:spPr>
        <p:txBody>
          <a:bodyPr/>
          <a:lstStyle/>
          <a:p>
            <a:r>
              <a:rPr lang="en-US" sz="4000" b="1" dirty="0">
                <a:solidFill>
                  <a:srgbClr val="FFFA04"/>
                </a:solidFill>
                <a:latin typeface="Comic Sans MS" charset="0"/>
              </a:rPr>
              <a:t>WD 0950+139 (CSPN EGB 6)</a:t>
            </a:r>
            <a:endParaRPr lang="en-US" sz="4000" b="1" dirty="0">
              <a:solidFill>
                <a:srgbClr val="FFFA04"/>
              </a:solidFill>
              <a:latin typeface="Calibri" charset="0"/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305800" cy="1447800"/>
          </a:xfrm>
          <a:noFill/>
          <a:ln/>
        </p:spPr>
        <p:txBody>
          <a:bodyPr/>
          <a:lstStyle/>
          <a:p>
            <a:pPr>
              <a:buClr>
                <a:srgbClr val="FF0802"/>
              </a:buClr>
              <a:buSzPct val="120000"/>
              <a:buFont typeface="Times" charset="0"/>
              <a:buNone/>
            </a:pPr>
            <a:r>
              <a:rPr lang="en-US" sz="2800" b="1" dirty="0">
                <a:solidFill>
                  <a:srgbClr val="FFFFFF"/>
                </a:solidFill>
                <a:latin typeface="Comic Sans MS" charset="0"/>
              </a:rPr>
              <a:t>Nebular line emission and near-IR emission from a </a:t>
            </a:r>
            <a:r>
              <a:rPr lang="en-US" sz="2800" b="1" dirty="0" err="1">
                <a:solidFill>
                  <a:srgbClr val="FFFFFF"/>
                </a:solidFill>
                <a:latin typeface="Comic Sans MS" charset="0"/>
              </a:rPr>
              <a:t>dM</a:t>
            </a:r>
            <a:r>
              <a:rPr lang="en-US" sz="2800" b="1" dirty="0">
                <a:solidFill>
                  <a:srgbClr val="FFFFFF"/>
                </a:solidFill>
                <a:latin typeface="Comic Sans MS" charset="0"/>
              </a:rPr>
              <a:t> companion at 0.18’’, ~120 AU </a:t>
            </a:r>
          </a:p>
          <a:p>
            <a:pPr>
              <a:lnSpc>
                <a:spcPct val="130000"/>
              </a:lnSpc>
              <a:buClr>
                <a:srgbClr val="FF0802"/>
              </a:buClr>
              <a:buSzPct val="120000"/>
              <a:buFont typeface="Times" charset="0"/>
              <a:buNone/>
            </a:pPr>
            <a:r>
              <a:rPr lang="en-US" sz="2000" dirty="0">
                <a:solidFill>
                  <a:srgbClr val="FFFFFF"/>
                </a:solidFill>
                <a:latin typeface="Comic Sans MS" charset="0"/>
              </a:rPr>
              <a:t>                        (Fleming et al. 1986, Bond 1994)</a:t>
            </a:r>
            <a:endParaRPr lang="en-US" sz="2000" b="1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1828800" y="6167735"/>
            <a:ext cx="29611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77FF10"/>
                </a:solidFill>
                <a:latin typeface="Comic Sans MS" charset="0"/>
              </a:rPr>
              <a:t>Su et al., in prep.</a:t>
            </a: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843" y="2667000"/>
            <a:ext cx="5555757" cy="347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4"/>
          <a:srcRect l="51939" r="1501" b="55409"/>
          <a:stretch>
            <a:fillRect/>
          </a:stretch>
        </p:blipFill>
        <p:spPr bwMode="auto">
          <a:xfrm>
            <a:off x="6196450" y="3383599"/>
            <a:ext cx="2414150" cy="2102801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6248400" y="3352800"/>
            <a:ext cx="2362200" cy="2133600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0" y="4724400"/>
            <a:ext cx="9144000" cy="2062103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endParaRPr lang="en-US" sz="3200" b="1" dirty="0" smtClean="0">
              <a:solidFill>
                <a:srgbClr val="FF0802"/>
              </a:solidFill>
              <a:latin typeface="Comic Sans MS" charset="0"/>
            </a:endParaRPr>
          </a:p>
          <a:p>
            <a:pPr algn="ctr"/>
            <a:r>
              <a:rPr lang="en-US" sz="3200" b="1" dirty="0" smtClean="0">
                <a:solidFill>
                  <a:srgbClr val="FF0802"/>
                </a:solidFill>
                <a:latin typeface="Comic Sans MS" charset="0"/>
              </a:rPr>
              <a:t>Which star has the dust disk?</a:t>
            </a:r>
          </a:p>
          <a:p>
            <a:pPr algn="ctr"/>
            <a:r>
              <a:rPr lang="en-US" sz="3200" b="1" dirty="0" smtClean="0">
                <a:solidFill>
                  <a:srgbClr val="FF0802"/>
                </a:solidFill>
                <a:latin typeface="Comic Sans MS" charset="0"/>
              </a:rPr>
              <a:t>Did binary interaction produce dust disk?</a:t>
            </a:r>
          </a:p>
          <a:p>
            <a:pPr algn="ctr"/>
            <a:endParaRPr lang="en-US" sz="3200" b="1" dirty="0">
              <a:solidFill>
                <a:srgbClr val="FF0802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1181100" y="152400"/>
            <a:ext cx="6743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706"/>
                </a:solidFill>
                <a:latin typeface="Cambria"/>
                <a:cs typeface="Cambria"/>
              </a:rPr>
              <a:t>Summary</a:t>
            </a:r>
            <a:endParaRPr lang="en-US" sz="4000" b="1" dirty="0">
              <a:solidFill>
                <a:srgbClr val="FFF706"/>
              </a:solidFill>
              <a:latin typeface="Cambria"/>
              <a:cs typeface="Cambria"/>
            </a:endParaRPr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762000" y="1539115"/>
            <a:ext cx="8001000" cy="490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Dust disks have been detected 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</a:rPr>
              <a:t>around </a:t>
            </a:r>
            <a:r>
              <a:rPr lang="en-US" b="1" dirty="0" err="1" smtClean="0">
                <a:solidFill>
                  <a:schemeClr val="bg1"/>
                </a:solidFill>
                <a:latin typeface="Comic Sans MS" charset="0"/>
              </a:rPr>
              <a:t>WDs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</a:rPr>
              <a:t>:</a:t>
            </a:r>
          </a:p>
          <a:p>
            <a:pPr>
              <a:lnSpc>
                <a:spcPct val="70000"/>
              </a:lnSpc>
            </a:pPr>
            <a:endParaRPr lang="en-US" b="1" dirty="0">
              <a:solidFill>
                <a:schemeClr val="bg1"/>
              </a:solidFill>
              <a:latin typeface="Comic Sans MS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“Crushed Asteroids”  around cool </a:t>
            </a:r>
            <a:r>
              <a:rPr lang="en-US" b="1" dirty="0" err="1">
                <a:solidFill>
                  <a:schemeClr val="bg1"/>
                </a:solidFill>
                <a:latin typeface="Comic Sans MS" charset="0"/>
              </a:rPr>
              <a:t>WDs</a:t>
            </a:r>
            <a:endParaRPr lang="en-US" b="1" dirty="0">
              <a:solidFill>
                <a:schemeClr val="bg1"/>
              </a:solidFill>
              <a:latin typeface="Comic Sans MS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	- within Roche limit, </a:t>
            </a:r>
            <a:r>
              <a:rPr lang="en-US" b="1" dirty="0" err="1">
                <a:solidFill>
                  <a:schemeClr val="bg1"/>
                </a:solidFill>
                <a:latin typeface="Comic Sans MS" charset="0"/>
              </a:rPr>
              <a:t>r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</a:rPr>
              <a:t> &lt;&lt; 0.01 </a:t>
            </a: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AU</a:t>
            </a:r>
            <a:endParaRPr lang="en-US" b="1" dirty="0" smtClean="0">
              <a:solidFill>
                <a:schemeClr val="bg1"/>
              </a:solidFill>
              <a:latin typeface="Comic Sans MS" charset="0"/>
            </a:endParaRPr>
          </a:p>
          <a:p>
            <a:pPr>
              <a:lnSpc>
                <a:spcPct val="70000"/>
              </a:lnSpc>
            </a:pPr>
            <a:endParaRPr lang="en-US" b="1" dirty="0" smtClean="0">
              <a:solidFill>
                <a:schemeClr val="bg1"/>
              </a:solidFill>
              <a:latin typeface="Comic Sans MS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omic Sans MS" charset="0"/>
              </a:rPr>
              <a:t>“Smashed </a:t>
            </a:r>
            <a:r>
              <a:rPr lang="en-US" b="1" dirty="0" err="1">
                <a:solidFill>
                  <a:schemeClr val="bg1"/>
                </a:solidFill>
                <a:latin typeface="Comic Sans MS" charset="0"/>
              </a:rPr>
              <a:t>KBOs</a:t>
            </a: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”  around hot </a:t>
            </a:r>
            <a:r>
              <a:rPr lang="en-US" b="1" dirty="0" err="1">
                <a:solidFill>
                  <a:schemeClr val="bg1"/>
                </a:solidFill>
                <a:latin typeface="Comic Sans MS" charset="0"/>
              </a:rPr>
              <a:t>WDs</a:t>
            </a:r>
            <a:endParaRPr lang="en-US" b="1" dirty="0">
              <a:solidFill>
                <a:schemeClr val="bg1"/>
              </a:solidFill>
              <a:latin typeface="Comic Sans MS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	- at distances </a:t>
            </a:r>
            <a:r>
              <a:rPr lang="en-US" b="1" dirty="0" err="1">
                <a:solidFill>
                  <a:schemeClr val="bg1"/>
                </a:solidFill>
                <a:latin typeface="Comic Sans MS" charset="0"/>
              </a:rPr>
              <a:t>r</a:t>
            </a: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 &gt; a few 10’s AU</a:t>
            </a:r>
            <a:endParaRPr lang="en-US" b="1" dirty="0" smtClean="0">
              <a:solidFill>
                <a:schemeClr val="bg1"/>
              </a:solidFill>
              <a:latin typeface="Comic Sans MS" charset="0"/>
            </a:endParaRPr>
          </a:p>
          <a:p>
            <a:pPr>
              <a:spcAft>
                <a:spcPts val="1800"/>
              </a:spcAft>
            </a:pPr>
            <a:r>
              <a:rPr lang="en-US" b="1" dirty="0" smtClean="0">
                <a:solidFill>
                  <a:schemeClr val="bg1"/>
                </a:solidFill>
                <a:latin typeface="Comic Sans MS" charset="0"/>
              </a:rPr>
              <a:t>	</a:t>
            </a: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-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</a:rPr>
              <a:t> &gt;14 % </a:t>
            </a: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hot </a:t>
            </a:r>
            <a:r>
              <a:rPr lang="en-US" b="1" dirty="0" err="1">
                <a:solidFill>
                  <a:schemeClr val="bg1"/>
                </a:solidFill>
                <a:latin typeface="Comic Sans MS" charset="0"/>
              </a:rPr>
              <a:t>WDs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</a:rPr>
              <a:t> show </a:t>
            </a:r>
            <a:r>
              <a:rPr lang="en-US" b="1" dirty="0">
                <a:solidFill>
                  <a:schemeClr val="bg1"/>
                </a:solidFill>
                <a:latin typeface="Comic Sans MS" charset="0"/>
              </a:rPr>
              <a:t>24 </a:t>
            </a:r>
            <a:r>
              <a:rPr lang="en-US" b="1" dirty="0" err="1">
                <a:solidFill>
                  <a:schemeClr val="bg1"/>
                </a:solidFill>
                <a:latin typeface="Comic Sans MS" charset="0"/>
                <a:sym typeface="Symbol" charset="2"/>
              </a:rPr>
              <a:t>m</a:t>
            </a:r>
            <a:r>
              <a:rPr lang="en-US" b="1" dirty="0">
                <a:solidFill>
                  <a:schemeClr val="bg1"/>
                </a:solidFill>
                <a:latin typeface="Comic Sans MS" charset="0"/>
                <a:sym typeface="Symbol" charset="2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  <a:sym typeface="Symbol" charset="2"/>
              </a:rPr>
              <a:t>excesses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omic Sans MS" charset="0"/>
                <a:sym typeface="Symbol" charset="2"/>
              </a:rPr>
              <a:t>Implication: planetary disk with giant planets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omic Sans MS" charset="0"/>
                <a:sym typeface="Symbol" charset="2"/>
              </a:rPr>
              <a:t>(</a:t>
            </a:r>
            <a:r>
              <a:rPr lang="en-US" b="1" dirty="0" err="1" smtClean="0">
                <a:solidFill>
                  <a:schemeClr val="bg1"/>
                </a:solidFill>
                <a:latin typeface="Comic Sans MS" charset="0"/>
                <a:sym typeface="Symbol" charset="2"/>
              </a:rPr>
              <a:t>Debes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  <a:sym typeface="Symbol" charset="2"/>
              </a:rPr>
              <a:t> &amp; Sigurdsson, Dong et al., </a:t>
            </a:r>
            <a:r>
              <a:rPr lang="en-US" b="1" dirty="0" err="1" smtClean="0">
                <a:solidFill>
                  <a:schemeClr val="bg1"/>
                </a:solidFill>
                <a:latin typeface="Comic Sans MS" charset="0"/>
                <a:sym typeface="Symbol" charset="2"/>
              </a:rPr>
              <a:t>Bonsor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  <a:sym typeface="Symbol" charset="2"/>
              </a:rPr>
              <a:t> &amp; Wyatt</a:t>
            </a:r>
            <a:r>
              <a:rPr lang="en-US" b="1" dirty="0" smtClean="0">
                <a:solidFill>
                  <a:schemeClr val="bg1"/>
                </a:solidFill>
                <a:latin typeface="Comic Sans MS" charset="0"/>
                <a:sym typeface="Symbol" charset="2"/>
              </a:rPr>
              <a:t>)</a:t>
            </a:r>
          </a:p>
          <a:p>
            <a:endParaRPr lang="en-US" b="1" dirty="0">
              <a:solidFill>
                <a:schemeClr val="bg1"/>
              </a:solidFill>
              <a:latin typeface="Comic Sans MS" charset="0"/>
              <a:sym typeface="Symbol" charset="2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omic Sans MS" charset="0"/>
                <a:sym typeface="Symbol" charset="2"/>
              </a:rPr>
              <a:t>There might be complications of binary interactions.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omic Sans MS" charset="0"/>
                <a:sym typeface="Symbol" charset="2"/>
              </a:rPr>
              <a:t>Further studies </a:t>
            </a:r>
            <a:r>
              <a:rPr lang="en-US" b="1" smtClean="0">
                <a:solidFill>
                  <a:schemeClr val="bg1"/>
                </a:solidFill>
                <a:latin typeface="Comic Sans MS" charset="0"/>
                <a:sym typeface="Symbol" charset="2"/>
              </a:rPr>
              <a:t>are needed.</a:t>
            </a:r>
            <a:endParaRPr lang="en-US" b="1" dirty="0" smtClean="0">
              <a:solidFill>
                <a:schemeClr val="bg1"/>
              </a:solidFill>
              <a:latin typeface="Comic Sans MS" charset="0"/>
              <a:sym typeface="Symbol" charset="2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rd2E">
            <a:hlinkClick r:id="" action="ppaction://noaction"/>
          </p:cNvPr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09675"/>
            <a:ext cx="827405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he2_13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 l="4193" t="4193" r="4193" b="4193"/>
          <a:stretch>
            <a:fillRect/>
          </a:stretch>
        </p:blipFill>
        <p:spPr bwMode="auto">
          <a:xfrm>
            <a:off x="3962400" y="1524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ngc6826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65500" y="1524000"/>
            <a:ext cx="5207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ngc202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/>
          <a:srcRect r="7661" b="10629"/>
          <a:stretch>
            <a:fillRect/>
          </a:stretch>
        </p:blipFill>
        <p:spPr bwMode="auto">
          <a:xfrm>
            <a:off x="2727325" y="1524000"/>
            <a:ext cx="5492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abell39c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5000" y="1524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n6720b"/>
          <p:cNvPicPr>
            <a:picLocks noChangeAspect="1" noChangeArrowheads="1"/>
          </p:cNvPicPr>
          <p:nvPr/>
        </p:nvPicPr>
        <p:blipFill>
          <a:blip r:embed="rId10"/>
          <a:srcRect t="7349" b="14174"/>
          <a:stretch>
            <a:fillRect/>
          </a:stretch>
        </p:blipFill>
        <p:spPr bwMode="auto">
          <a:xfrm>
            <a:off x="1905000" y="2179638"/>
            <a:ext cx="8080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n2438hal2d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82850" y="2709863"/>
            <a:ext cx="64135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4800600" y="6400800"/>
            <a:ext cx="403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 charset="2"/>
              <a:buNone/>
            </a:pPr>
            <a:r>
              <a:rPr lang="de-DE" sz="2000" b="1">
                <a:solidFill>
                  <a:schemeClr val="bg1"/>
                </a:solidFill>
                <a:latin typeface="Comic Sans MS" charset="0"/>
              </a:rPr>
              <a:t>Steffen &amp; Schönberner (2006)</a:t>
            </a:r>
            <a:endParaRPr lang="en-US" sz="32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787400" y="304800"/>
            <a:ext cx="751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706"/>
                </a:solidFill>
                <a:latin typeface="Comic Sans MS" charset="0"/>
              </a:rPr>
              <a:t>Stellar Evolution </a:t>
            </a:r>
            <a:r>
              <a:rPr lang="en-US" sz="3600" b="1">
                <a:solidFill>
                  <a:srgbClr val="FFF706"/>
                </a:solidFill>
                <a:latin typeface="Comic Sans MS" charset="0"/>
                <a:sym typeface="Wingdings 3" charset="2"/>
              </a:rPr>
              <a:t></a:t>
            </a:r>
            <a:r>
              <a:rPr lang="en-US" sz="3600" b="1">
                <a:solidFill>
                  <a:srgbClr val="FFF706"/>
                </a:solidFill>
                <a:latin typeface="Comic Sans MS" charset="0"/>
              </a:rPr>
              <a:t> White Dwarf</a:t>
            </a:r>
            <a:endParaRPr lang="en-US" sz="4000" b="1">
              <a:solidFill>
                <a:srgbClr val="FFF706"/>
              </a:solidFill>
              <a:latin typeface="Comic Sans MS" charset="0"/>
            </a:endParaRP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3581400" y="1219200"/>
            <a:ext cx="1905000" cy="228600"/>
          </a:xfrm>
          <a:prstGeom prst="rect">
            <a:avLst/>
          </a:prstGeom>
          <a:solidFill>
            <a:srgbClr val="FF0000">
              <a:alpha val="24001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5486400" y="1219200"/>
            <a:ext cx="1905000" cy="228600"/>
          </a:xfrm>
          <a:prstGeom prst="rect">
            <a:avLst/>
          </a:prstGeom>
          <a:solidFill>
            <a:srgbClr val="00FFFF">
              <a:alpha val="24001"/>
            </a:srgb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0" y="4313238"/>
            <a:ext cx="9144000" cy="2592387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30000"/>
              </a:lnSpc>
            </a:pPr>
            <a:endParaRPr lang="en-US" sz="4000" b="1" dirty="0">
              <a:solidFill>
                <a:srgbClr val="FF05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 algn="ctr"/>
            <a:r>
              <a:rPr lang="en-US" sz="4800" b="1" dirty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Young </a:t>
            </a:r>
            <a:r>
              <a:rPr lang="en-US" sz="4800" b="1" dirty="0" err="1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WDs</a:t>
            </a:r>
            <a:r>
              <a:rPr lang="en-US" sz="4800" b="1" dirty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are hot and </a:t>
            </a:r>
          </a:p>
          <a:p>
            <a:pPr algn="ctr"/>
            <a:r>
              <a:rPr lang="en-US" sz="4800" b="1" dirty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are surrounded by visible</a:t>
            </a:r>
          </a:p>
          <a:p>
            <a:pPr algn="ctr"/>
            <a:r>
              <a:rPr lang="en-US" sz="4800" b="1" dirty="0">
                <a:solidFill>
                  <a:srgbClr val="FF05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planetary nebulae.</a:t>
            </a:r>
            <a:endParaRPr lang="en-US" sz="4000" b="1" dirty="0">
              <a:solidFill>
                <a:srgbClr val="FF05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 algn="ctr">
              <a:lnSpc>
                <a:spcPct val="20000"/>
              </a:lnSpc>
            </a:pPr>
            <a:endParaRPr lang="en-US" sz="4000" b="1" dirty="0">
              <a:solidFill>
                <a:srgbClr val="FF050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larsyst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362200"/>
            <a:ext cx="8696391" cy="431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" y="76200"/>
            <a:ext cx="9144000" cy="2092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latin typeface="Chalkboard"/>
                <a:cs typeface="Chalkboard"/>
              </a:rPr>
              <a:t>S</a:t>
            </a: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tar loses 50-80% of its mass </a:t>
            </a:r>
            <a:r>
              <a:rPr lang="en-US" sz="2400" b="1" dirty="0" err="1" smtClean="0">
                <a:solidFill>
                  <a:schemeClr val="bg1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 Planetary system expands</a:t>
            </a:r>
            <a:endParaRPr lang="en-US" sz="1000" b="1" dirty="0" smtClean="0">
              <a:solidFill>
                <a:schemeClr val="bg1"/>
              </a:solidFill>
              <a:latin typeface="Chalkboard"/>
              <a:cs typeface="Chalkboard"/>
            </a:endParaRPr>
          </a:p>
          <a:p>
            <a:pPr>
              <a:spcAft>
                <a:spcPts val="400"/>
              </a:spcAft>
            </a:pPr>
            <a:r>
              <a:rPr lang="en-US" b="1" dirty="0" smtClean="0">
                <a:solidFill>
                  <a:schemeClr val="bg1"/>
                </a:solidFill>
                <a:latin typeface="Chalkboard"/>
                <a:cs typeface="Chalkboard"/>
              </a:rPr>
              <a:t>Planets have been found around evolved stars, but not white</a:t>
            </a:r>
          </a:p>
          <a:p>
            <a:pPr>
              <a:spcAft>
                <a:spcPts val="400"/>
              </a:spcAft>
            </a:pPr>
            <a:r>
              <a:rPr lang="en-US" b="1" dirty="0" smtClean="0">
                <a:solidFill>
                  <a:schemeClr val="bg1"/>
                </a:solidFill>
                <a:latin typeface="Chalkboard"/>
                <a:cs typeface="Chalkboard"/>
              </a:rPr>
              <a:t>d</a:t>
            </a: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warfs (</a:t>
            </a:r>
            <a:r>
              <a:rPr lang="en-US" sz="2400" b="1" dirty="0" err="1" smtClean="0">
                <a:solidFill>
                  <a:schemeClr val="bg1"/>
                </a:solidFill>
                <a:latin typeface="Chalkboard"/>
                <a:cs typeface="Chalkboard"/>
              </a:rPr>
              <a:t>WDs</a:t>
            </a: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).  However, </a:t>
            </a:r>
            <a:r>
              <a:rPr lang="en-US" b="1" dirty="0" smtClean="0">
                <a:solidFill>
                  <a:schemeClr val="bg1"/>
                </a:solidFill>
                <a:latin typeface="Chalkboard"/>
                <a:cs typeface="Chalkboard"/>
              </a:rPr>
              <a:t>giant planets can interact with sub-planetary objects and generate observable dust…</a:t>
            </a:r>
          </a:p>
          <a:p>
            <a:pPr>
              <a:spcAft>
                <a:spcPts val="0"/>
              </a:spcAft>
            </a:pPr>
            <a:endParaRPr lang="en-US" sz="2400" b="1" dirty="0" smtClean="0">
              <a:solidFill>
                <a:schemeClr val="bg1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larsyst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362200"/>
            <a:ext cx="8696391" cy="431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9143999" cy="2092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latin typeface="Chalkboard"/>
                <a:cs typeface="Chalkboard"/>
              </a:rPr>
              <a:t>S</a:t>
            </a: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tar loses 50-80% of its mass </a:t>
            </a:r>
            <a:r>
              <a:rPr lang="en-US" sz="2400" b="1" dirty="0" err="1" smtClean="0">
                <a:solidFill>
                  <a:schemeClr val="bg1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 Planetary system expands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Dynamical </a:t>
            </a: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rearrangements produce </a:t>
            </a: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dust by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board"/>
                <a:cs typeface="Chalkboard"/>
              </a:rPr>
              <a:t>Tidal crushing of sub-planetary objects</a:t>
            </a: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: too close to star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board"/>
                <a:cs typeface="Chalkboard"/>
              </a:rPr>
              <a:t>Collisions among sub-planetary objects</a:t>
            </a: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: resonance with giant planets raises density and collision rate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larsyst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362200"/>
            <a:ext cx="8696391" cy="431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" y="348496"/>
            <a:ext cx="81629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FFFA04"/>
                </a:solidFill>
                <a:latin typeface="Chalkboard"/>
                <a:cs typeface="Chalkboard"/>
              </a:rPr>
              <a:t>Where do we expect to find dust around </a:t>
            </a:r>
            <a:r>
              <a:rPr lang="en-US" sz="2800" dirty="0" err="1" smtClean="0">
                <a:solidFill>
                  <a:srgbClr val="FFFA04"/>
                </a:solidFill>
                <a:latin typeface="Chalkboard"/>
                <a:cs typeface="Chalkboard"/>
              </a:rPr>
              <a:t>WDs</a:t>
            </a:r>
            <a:r>
              <a:rPr lang="en-US" sz="2800" dirty="0" smtClean="0">
                <a:solidFill>
                  <a:srgbClr val="FFFA04"/>
                </a:solidFill>
                <a:latin typeface="Chalkboard"/>
                <a:cs typeface="Chalkboard"/>
              </a:rPr>
              <a:t>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Within the Roche Limit (&lt; 0.01 AU)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Asteroid Belt at 3-5 AU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1"/>
                </a:solidFill>
                <a:latin typeface="Chalkboard"/>
                <a:cs typeface="Chalkboard"/>
              </a:rPr>
              <a:t>Kuiper</a:t>
            </a:r>
            <a:r>
              <a:rPr lang="en-US" sz="2400" b="1" dirty="0" smtClean="0">
                <a:solidFill>
                  <a:schemeClr val="bg1"/>
                </a:solidFill>
                <a:latin typeface="Chalkboard"/>
                <a:cs typeface="Chalkboard"/>
              </a:rPr>
              <a:t> Belt at 30-50 AU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000" y="257651"/>
            <a:ext cx="7924800" cy="580549"/>
          </a:xfrm>
          <a:prstGeom prst="roundRect">
            <a:avLst/>
          </a:prstGeom>
          <a:noFill/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838200" y="329624"/>
            <a:ext cx="7086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solidFill>
                  <a:srgbClr val="FFF706"/>
                </a:solidFill>
                <a:latin typeface="Comic Sans MS" charset="0"/>
              </a:rPr>
              <a:t>How Do </a:t>
            </a:r>
            <a:r>
              <a:rPr lang="en-US" sz="3200" b="1" dirty="0" smtClean="0">
                <a:solidFill>
                  <a:srgbClr val="FFF706"/>
                </a:solidFill>
                <a:latin typeface="Comic Sans MS" charset="0"/>
              </a:rPr>
              <a:t>We </a:t>
            </a:r>
            <a:r>
              <a:rPr lang="en-US" sz="3200" b="1" dirty="0" smtClean="0">
                <a:solidFill>
                  <a:srgbClr val="FFF706"/>
                </a:solidFill>
                <a:latin typeface="Comic Sans MS" charset="0"/>
              </a:rPr>
              <a:t>Diagnose Dust Disks?</a:t>
            </a:r>
            <a:endParaRPr lang="en-US" sz="3200" b="1" dirty="0">
              <a:solidFill>
                <a:srgbClr val="FFF706"/>
              </a:solidFill>
              <a:latin typeface="Comic Sans MS" charset="0"/>
            </a:endParaRPr>
          </a:p>
        </p:txBody>
      </p:sp>
      <p:pic>
        <p:nvPicPr>
          <p:cNvPr id="128004" name="Picture 4" descr="Disk_Emission"/>
          <p:cNvPicPr>
            <a:picLocks noChangeAspect="1" noChangeArrowheads="1"/>
          </p:cNvPicPr>
          <p:nvPr/>
        </p:nvPicPr>
        <p:blipFill>
          <a:blip r:embed="rId3"/>
          <a:srcRect t="3321" b="4609"/>
          <a:stretch>
            <a:fillRect/>
          </a:stretch>
        </p:blipFill>
        <p:spPr bwMode="auto">
          <a:xfrm>
            <a:off x="838200" y="1295400"/>
            <a:ext cx="6931025" cy="5105400"/>
          </a:xfrm>
          <a:prstGeom prst="rect">
            <a:avLst/>
          </a:prstGeom>
          <a:noFill/>
        </p:spPr>
      </p:pic>
      <p:sp>
        <p:nvSpPr>
          <p:cNvPr id="128005" name="Rectangle 5"/>
          <p:cNvSpPr>
            <a:spLocks noChangeArrowheads="1"/>
          </p:cNvSpPr>
          <p:nvPr/>
        </p:nvSpPr>
        <p:spPr bwMode="auto">
          <a:xfrm rot="5330362">
            <a:off x="2555875" y="5273675"/>
            <a:ext cx="76200" cy="152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 rot="1706801">
            <a:off x="1752600" y="5105400"/>
            <a:ext cx="847725" cy="76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 rot="1951726">
            <a:off x="2486025" y="5486400"/>
            <a:ext cx="847725" cy="76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8" name="Rectangle 8"/>
          <p:cNvSpPr>
            <a:spLocks noChangeArrowheads="1"/>
          </p:cNvSpPr>
          <p:nvPr/>
        </p:nvSpPr>
        <p:spPr bwMode="auto">
          <a:xfrm rot="10031667" flipV="1">
            <a:off x="1676400" y="4989513"/>
            <a:ext cx="206375" cy="76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 rot="8280000" flipV="1">
            <a:off x="1687513" y="4981575"/>
            <a:ext cx="206375" cy="76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2438400" y="4937125"/>
            <a:ext cx="511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Comic Sans MS" charset="0"/>
              </a:rPr>
              <a:t>IR</a:t>
            </a:r>
          </a:p>
        </p:txBody>
      </p:sp>
      <p:sp>
        <p:nvSpPr>
          <p:cNvPr id="128011" name="Text Box 11"/>
          <p:cNvSpPr txBox="1">
            <a:spLocks noChangeArrowheads="1"/>
          </p:cNvSpPr>
          <p:nvPr/>
        </p:nvSpPr>
        <p:spPr bwMode="auto">
          <a:xfrm>
            <a:off x="2222500" y="1524000"/>
            <a:ext cx="1054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mic Sans MS" charset="0"/>
              </a:rPr>
              <a:t>Optical</a:t>
            </a:r>
          </a:p>
        </p:txBody>
      </p:sp>
      <p:sp>
        <p:nvSpPr>
          <p:cNvPr id="128012" name="Line 12"/>
          <p:cNvSpPr>
            <a:spLocks noChangeShapeType="1"/>
          </p:cNvSpPr>
          <p:nvPr/>
        </p:nvSpPr>
        <p:spPr bwMode="auto">
          <a:xfrm flipH="1">
            <a:off x="2362200" y="1905000"/>
            <a:ext cx="3810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15710</TotalTime>
  <Words>1863</Words>
  <Application>Microsoft Macintosh PowerPoint</Application>
  <PresentationFormat>On-screen Show (4:3)</PresentationFormat>
  <Paragraphs>344</Paragraphs>
  <Slides>43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Spitzer Space Telescope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24m Background Galaxy?  </vt:lpstr>
      <vt:lpstr>WD 0439+466 (CSPN Sh2-216)</vt:lpstr>
      <vt:lpstr>WD 0439+466  model</vt:lpstr>
      <vt:lpstr>WD 0103+732 (CSPN EGB1)</vt:lpstr>
      <vt:lpstr>WD 0103+732 model</vt:lpstr>
      <vt:lpstr>CSPN K1-22 </vt:lpstr>
      <vt:lpstr>CSPN K1-22 model</vt:lpstr>
      <vt:lpstr>WD 0950+139 (CSPN EGB 6)</vt:lpstr>
      <vt:lpstr>PowerPoint Presentation</vt:lpstr>
    </vt:vector>
  </TitlesOfParts>
  <Company>University of Illinois at Urbana-Champaign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You-Hua Chu</dc:creator>
  <cp:lastModifiedBy>You-Hua Chu</cp:lastModifiedBy>
  <cp:revision>44</cp:revision>
  <dcterms:created xsi:type="dcterms:W3CDTF">2011-09-22T04:38:52Z</dcterms:created>
  <dcterms:modified xsi:type="dcterms:W3CDTF">2013-02-27T16:37:05Z</dcterms:modified>
</cp:coreProperties>
</file>